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84" r:id="rId5"/>
    <p:sldId id="258" r:id="rId6"/>
    <p:sldId id="259" r:id="rId7"/>
    <p:sldId id="311" r:id="rId8"/>
    <p:sldId id="260" r:id="rId9"/>
    <p:sldId id="262" r:id="rId10"/>
    <p:sldId id="265" r:id="rId11"/>
    <p:sldId id="263" r:id="rId12"/>
    <p:sldId id="336" r:id="rId13"/>
    <p:sldId id="337" r:id="rId14"/>
    <p:sldId id="267" r:id="rId15"/>
    <p:sldId id="377" r:id="rId16"/>
    <p:sldId id="358" r:id="rId17"/>
    <p:sldId id="379" r:id="rId18"/>
    <p:sldId id="283" r:id="rId19"/>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04528C"/>
    <a:srgbClr val="F9D72F"/>
    <a:srgbClr val="C0B6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5" d="100"/>
          <a:sy n="105" d="100"/>
        </p:scale>
        <p:origin x="750" y="114"/>
      </p:cViewPr>
      <p:guideLst>
        <p:guide orient="horz" pos="2125"/>
        <p:guide pos="3840"/>
      </p:guideLst>
    </p:cSldViewPr>
  </p:slideViewPr>
  <p:notesTextViewPr>
    <p:cViewPr>
      <p:scale>
        <a:sx n="1" d="1"/>
        <a:sy n="1" d="1"/>
      </p:scale>
      <p:origin x="0" y="0"/>
    </p:cViewPr>
  </p:notesTextViewPr>
  <p:sorterViewPr>
    <p:cViewPr>
      <p:scale>
        <a:sx n="75" d="100"/>
        <a:sy n="75" d="100"/>
      </p:scale>
      <p:origin x="0" y="-490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23.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7CD62F-F573-4CC4-8C5A-F0C86CC064D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CA9D37-4A86-4F6C-AD0D-DB58EACFF7E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0A046E-6E5B-47A7-855B-565BC8B289BC}"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0" y="0"/>
            <a:ext cx="4940300" cy="3429000"/>
          </a:xfrm>
          <a:custGeom>
            <a:avLst/>
            <a:gdLst>
              <a:gd name="connsiteX0" fmla="*/ 0 w 4940300"/>
              <a:gd name="connsiteY0" fmla="*/ 0 h 3429000"/>
              <a:gd name="connsiteX1" fmla="*/ 4940300 w 4940300"/>
              <a:gd name="connsiteY1" fmla="*/ 0 h 3429000"/>
              <a:gd name="connsiteX2" fmla="*/ 4940300 w 4940300"/>
              <a:gd name="connsiteY2" fmla="*/ 3429000 h 3429000"/>
              <a:gd name="connsiteX3" fmla="*/ 0 w 49403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4940300" h="3429000">
                <a:moveTo>
                  <a:pt x="0" y="0"/>
                </a:moveTo>
                <a:lnTo>
                  <a:pt x="4940300" y="0"/>
                </a:lnTo>
                <a:lnTo>
                  <a:pt x="4940300" y="3429000"/>
                </a:lnTo>
                <a:lnTo>
                  <a:pt x="0" y="3429000"/>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0" y="3429000"/>
            <a:ext cx="4940300" cy="3429000"/>
          </a:xfrm>
          <a:custGeom>
            <a:avLst/>
            <a:gdLst>
              <a:gd name="connsiteX0" fmla="*/ 0 w 4940300"/>
              <a:gd name="connsiteY0" fmla="*/ 0 h 3429000"/>
              <a:gd name="connsiteX1" fmla="*/ 4940300 w 4940300"/>
              <a:gd name="connsiteY1" fmla="*/ 0 h 3429000"/>
              <a:gd name="connsiteX2" fmla="*/ 4940300 w 4940300"/>
              <a:gd name="connsiteY2" fmla="*/ 3429000 h 3429000"/>
              <a:gd name="connsiteX3" fmla="*/ 0 w 49403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4940300" h="3429000">
                <a:moveTo>
                  <a:pt x="0" y="0"/>
                </a:moveTo>
                <a:lnTo>
                  <a:pt x="4940300" y="0"/>
                </a:lnTo>
                <a:lnTo>
                  <a:pt x="4940300" y="3429000"/>
                </a:lnTo>
                <a:lnTo>
                  <a:pt x="0" y="3429000"/>
                </a:ln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347663" y="1913772"/>
            <a:ext cx="2552452" cy="2552452"/>
          </a:xfrm>
          <a:custGeom>
            <a:avLst/>
            <a:gdLst>
              <a:gd name="connsiteX0" fmla="*/ 1276226 w 2552452"/>
              <a:gd name="connsiteY0" fmla="*/ 0 h 2552452"/>
              <a:gd name="connsiteX1" fmla="*/ 2552452 w 2552452"/>
              <a:gd name="connsiteY1" fmla="*/ 1276226 h 2552452"/>
              <a:gd name="connsiteX2" fmla="*/ 1276226 w 2552452"/>
              <a:gd name="connsiteY2" fmla="*/ 2552452 h 2552452"/>
              <a:gd name="connsiteX3" fmla="*/ 0 w 2552452"/>
              <a:gd name="connsiteY3" fmla="*/ 1276226 h 2552452"/>
              <a:gd name="connsiteX4" fmla="*/ 1276226 w 2552452"/>
              <a:gd name="connsiteY4" fmla="*/ 0 h 255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452" h="2552452">
                <a:moveTo>
                  <a:pt x="1276226" y="0"/>
                </a:moveTo>
                <a:cubicBezTo>
                  <a:pt x="1981066" y="0"/>
                  <a:pt x="2552452" y="571386"/>
                  <a:pt x="2552452" y="1276226"/>
                </a:cubicBezTo>
                <a:cubicBezTo>
                  <a:pt x="2552452" y="1981066"/>
                  <a:pt x="1981066" y="2552452"/>
                  <a:pt x="1276226" y="2552452"/>
                </a:cubicBezTo>
                <a:cubicBezTo>
                  <a:pt x="571386" y="2552452"/>
                  <a:pt x="0" y="1981066"/>
                  <a:pt x="0" y="1276226"/>
                </a:cubicBezTo>
                <a:cubicBezTo>
                  <a:pt x="0" y="571386"/>
                  <a:pt x="571386" y="0"/>
                  <a:pt x="1276226"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333304" y="1913772"/>
            <a:ext cx="2552452" cy="2552452"/>
          </a:xfrm>
          <a:custGeom>
            <a:avLst/>
            <a:gdLst>
              <a:gd name="connsiteX0" fmla="*/ 1276226 w 2552452"/>
              <a:gd name="connsiteY0" fmla="*/ 0 h 2552452"/>
              <a:gd name="connsiteX1" fmla="*/ 2552452 w 2552452"/>
              <a:gd name="connsiteY1" fmla="*/ 1276226 h 2552452"/>
              <a:gd name="connsiteX2" fmla="*/ 1276226 w 2552452"/>
              <a:gd name="connsiteY2" fmla="*/ 2552452 h 2552452"/>
              <a:gd name="connsiteX3" fmla="*/ 0 w 2552452"/>
              <a:gd name="connsiteY3" fmla="*/ 1276226 h 2552452"/>
              <a:gd name="connsiteX4" fmla="*/ 1276226 w 2552452"/>
              <a:gd name="connsiteY4" fmla="*/ 0 h 255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452" h="2552452">
                <a:moveTo>
                  <a:pt x="1276226" y="0"/>
                </a:moveTo>
                <a:cubicBezTo>
                  <a:pt x="1981066" y="0"/>
                  <a:pt x="2552452" y="571386"/>
                  <a:pt x="2552452" y="1276226"/>
                </a:cubicBezTo>
                <a:cubicBezTo>
                  <a:pt x="2552452" y="1981066"/>
                  <a:pt x="1981066" y="2552452"/>
                  <a:pt x="1276226" y="2552452"/>
                </a:cubicBezTo>
                <a:cubicBezTo>
                  <a:pt x="571386" y="2552452"/>
                  <a:pt x="0" y="1981066"/>
                  <a:pt x="0" y="1276226"/>
                </a:cubicBezTo>
                <a:cubicBezTo>
                  <a:pt x="0" y="571386"/>
                  <a:pt x="571386" y="0"/>
                  <a:pt x="1276226" y="0"/>
                </a:cubicBez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318945" y="1913772"/>
            <a:ext cx="2552452" cy="2552452"/>
          </a:xfrm>
          <a:custGeom>
            <a:avLst/>
            <a:gdLst>
              <a:gd name="connsiteX0" fmla="*/ 1276226 w 2552452"/>
              <a:gd name="connsiteY0" fmla="*/ 0 h 2552452"/>
              <a:gd name="connsiteX1" fmla="*/ 2552452 w 2552452"/>
              <a:gd name="connsiteY1" fmla="*/ 1276226 h 2552452"/>
              <a:gd name="connsiteX2" fmla="*/ 1276226 w 2552452"/>
              <a:gd name="connsiteY2" fmla="*/ 2552452 h 2552452"/>
              <a:gd name="connsiteX3" fmla="*/ 0 w 2552452"/>
              <a:gd name="connsiteY3" fmla="*/ 1276226 h 2552452"/>
              <a:gd name="connsiteX4" fmla="*/ 1276226 w 2552452"/>
              <a:gd name="connsiteY4" fmla="*/ 0 h 255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452" h="2552452">
                <a:moveTo>
                  <a:pt x="1276226" y="0"/>
                </a:moveTo>
                <a:cubicBezTo>
                  <a:pt x="1981066" y="0"/>
                  <a:pt x="2552452" y="571386"/>
                  <a:pt x="2552452" y="1276226"/>
                </a:cubicBezTo>
                <a:cubicBezTo>
                  <a:pt x="2552452" y="1981066"/>
                  <a:pt x="1981066" y="2552452"/>
                  <a:pt x="1276226" y="2552452"/>
                </a:cubicBezTo>
                <a:cubicBezTo>
                  <a:pt x="571386" y="2552452"/>
                  <a:pt x="0" y="1981066"/>
                  <a:pt x="0" y="1276226"/>
                </a:cubicBezTo>
                <a:cubicBezTo>
                  <a:pt x="0" y="571386"/>
                  <a:pt x="571386" y="0"/>
                  <a:pt x="1276226" y="0"/>
                </a:cubicBezTo>
                <a:close/>
              </a:path>
            </a:pathLst>
          </a:custGeom>
        </p:spPr>
        <p:txBody>
          <a:bodyPr wrap="square">
            <a:noAutofit/>
          </a:bodyPr>
          <a:lstStyle/>
          <a:p>
            <a:endParaRPr lang="zh-CN" altLang="en-US" dirty="0"/>
          </a:p>
        </p:txBody>
      </p:sp>
      <p:sp>
        <p:nvSpPr>
          <p:cNvPr id="18" name="图片占位符 17"/>
          <p:cNvSpPr>
            <a:spLocks noGrp="1"/>
          </p:cNvSpPr>
          <p:nvPr>
            <p:ph type="pic" sz="quarter" idx="13"/>
          </p:nvPr>
        </p:nvSpPr>
        <p:spPr>
          <a:xfrm>
            <a:off x="9304586" y="1913772"/>
            <a:ext cx="2552452" cy="2552452"/>
          </a:xfrm>
          <a:custGeom>
            <a:avLst/>
            <a:gdLst>
              <a:gd name="connsiteX0" fmla="*/ 1276226 w 2552452"/>
              <a:gd name="connsiteY0" fmla="*/ 0 h 2552452"/>
              <a:gd name="connsiteX1" fmla="*/ 2552452 w 2552452"/>
              <a:gd name="connsiteY1" fmla="*/ 1276226 h 2552452"/>
              <a:gd name="connsiteX2" fmla="*/ 1276226 w 2552452"/>
              <a:gd name="connsiteY2" fmla="*/ 2552452 h 2552452"/>
              <a:gd name="connsiteX3" fmla="*/ 0 w 2552452"/>
              <a:gd name="connsiteY3" fmla="*/ 1276226 h 2552452"/>
              <a:gd name="connsiteX4" fmla="*/ 1276226 w 2552452"/>
              <a:gd name="connsiteY4" fmla="*/ 0 h 255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452" h="2552452">
                <a:moveTo>
                  <a:pt x="1276226" y="0"/>
                </a:moveTo>
                <a:cubicBezTo>
                  <a:pt x="1981066" y="0"/>
                  <a:pt x="2552452" y="571386"/>
                  <a:pt x="2552452" y="1276226"/>
                </a:cubicBezTo>
                <a:cubicBezTo>
                  <a:pt x="2552452" y="1981066"/>
                  <a:pt x="1981066" y="2552452"/>
                  <a:pt x="1276226" y="2552452"/>
                </a:cubicBezTo>
                <a:cubicBezTo>
                  <a:pt x="571386" y="2552452"/>
                  <a:pt x="0" y="1981066"/>
                  <a:pt x="0" y="1276226"/>
                </a:cubicBezTo>
                <a:cubicBezTo>
                  <a:pt x="0" y="571386"/>
                  <a:pt x="571386" y="0"/>
                  <a:pt x="1276226" y="0"/>
                </a:cubicBez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334962" y="1524000"/>
            <a:ext cx="3604432" cy="3040743"/>
          </a:xfrm>
          <a:custGeom>
            <a:avLst/>
            <a:gdLst>
              <a:gd name="connsiteX0" fmla="*/ 0 w 3604432"/>
              <a:gd name="connsiteY0" fmla="*/ 0 h 3040743"/>
              <a:gd name="connsiteX1" fmla="*/ 3604432 w 3604432"/>
              <a:gd name="connsiteY1" fmla="*/ 0 h 3040743"/>
              <a:gd name="connsiteX2" fmla="*/ 3604432 w 3604432"/>
              <a:gd name="connsiteY2" fmla="*/ 3040743 h 3040743"/>
              <a:gd name="connsiteX3" fmla="*/ 0 w 3604432"/>
              <a:gd name="connsiteY3" fmla="*/ 3040743 h 3040743"/>
            </a:gdLst>
            <a:ahLst/>
            <a:cxnLst>
              <a:cxn ang="0">
                <a:pos x="connsiteX0" y="connsiteY0"/>
              </a:cxn>
              <a:cxn ang="0">
                <a:pos x="connsiteX1" y="connsiteY1"/>
              </a:cxn>
              <a:cxn ang="0">
                <a:pos x="connsiteX2" y="connsiteY2"/>
              </a:cxn>
              <a:cxn ang="0">
                <a:pos x="connsiteX3" y="connsiteY3"/>
              </a:cxn>
            </a:cxnLst>
            <a:rect l="l" t="t" r="r" b="b"/>
            <a:pathLst>
              <a:path w="3604432" h="3040743">
                <a:moveTo>
                  <a:pt x="0" y="0"/>
                </a:moveTo>
                <a:lnTo>
                  <a:pt x="3604432" y="0"/>
                </a:lnTo>
                <a:lnTo>
                  <a:pt x="3604432" y="3040743"/>
                </a:lnTo>
                <a:lnTo>
                  <a:pt x="0" y="3040743"/>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4293784" y="1524000"/>
            <a:ext cx="3604432" cy="3040743"/>
          </a:xfrm>
          <a:custGeom>
            <a:avLst/>
            <a:gdLst>
              <a:gd name="connsiteX0" fmla="*/ 0 w 3604432"/>
              <a:gd name="connsiteY0" fmla="*/ 0 h 3040743"/>
              <a:gd name="connsiteX1" fmla="*/ 3604432 w 3604432"/>
              <a:gd name="connsiteY1" fmla="*/ 0 h 3040743"/>
              <a:gd name="connsiteX2" fmla="*/ 3604432 w 3604432"/>
              <a:gd name="connsiteY2" fmla="*/ 3040743 h 3040743"/>
              <a:gd name="connsiteX3" fmla="*/ 0 w 3604432"/>
              <a:gd name="connsiteY3" fmla="*/ 3040743 h 3040743"/>
            </a:gdLst>
            <a:ahLst/>
            <a:cxnLst>
              <a:cxn ang="0">
                <a:pos x="connsiteX0" y="connsiteY0"/>
              </a:cxn>
              <a:cxn ang="0">
                <a:pos x="connsiteX1" y="connsiteY1"/>
              </a:cxn>
              <a:cxn ang="0">
                <a:pos x="connsiteX2" y="connsiteY2"/>
              </a:cxn>
              <a:cxn ang="0">
                <a:pos x="connsiteX3" y="connsiteY3"/>
              </a:cxn>
            </a:cxnLst>
            <a:rect l="l" t="t" r="r" b="b"/>
            <a:pathLst>
              <a:path w="3604432" h="3040743">
                <a:moveTo>
                  <a:pt x="0" y="0"/>
                </a:moveTo>
                <a:lnTo>
                  <a:pt x="3604432" y="0"/>
                </a:lnTo>
                <a:lnTo>
                  <a:pt x="3604432" y="3040743"/>
                </a:lnTo>
                <a:lnTo>
                  <a:pt x="0" y="3040743"/>
                </a:ln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8252605" y="1524000"/>
            <a:ext cx="3604432" cy="3040743"/>
          </a:xfrm>
          <a:custGeom>
            <a:avLst/>
            <a:gdLst>
              <a:gd name="connsiteX0" fmla="*/ 0 w 3604432"/>
              <a:gd name="connsiteY0" fmla="*/ 0 h 3040743"/>
              <a:gd name="connsiteX1" fmla="*/ 3604432 w 3604432"/>
              <a:gd name="connsiteY1" fmla="*/ 0 h 3040743"/>
              <a:gd name="connsiteX2" fmla="*/ 3604432 w 3604432"/>
              <a:gd name="connsiteY2" fmla="*/ 3040743 h 3040743"/>
              <a:gd name="connsiteX3" fmla="*/ 0 w 3604432"/>
              <a:gd name="connsiteY3" fmla="*/ 3040743 h 3040743"/>
            </a:gdLst>
            <a:ahLst/>
            <a:cxnLst>
              <a:cxn ang="0">
                <a:pos x="connsiteX0" y="connsiteY0"/>
              </a:cxn>
              <a:cxn ang="0">
                <a:pos x="connsiteX1" y="connsiteY1"/>
              </a:cxn>
              <a:cxn ang="0">
                <a:pos x="connsiteX2" y="connsiteY2"/>
              </a:cxn>
              <a:cxn ang="0">
                <a:pos x="connsiteX3" y="connsiteY3"/>
              </a:cxn>
            </a:cxnLst>
            <a:rect l="l" t="t" r="r" b="b"/>
            <a:pathLst>
              <a:path w="3604432" h="3040743">
                <a:moveTo>
                  <a:pt x="0" y="0"/>
                </a:moveTo>
                <a:lnTo>
                  <a:pt x="3604432" y="0"/>
                </a:lnTo>
                <a:lnTo>
                  <a:pt x="3604432" y="3040743"/>
                </a:lnTo>
                <a:lnTo>
                  <a:pt x="0" y="3040743"/>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613225" y="1823961"/>
            <a:ext cx="2015070" cy="2015070"/>
          </a:xfrm>
          <a:custGeom>
            <a:avLst/>
            <a:gdLst>
              <a:gd name="connsiteX0" fmla="*/ 1007535 w 2015070"/>
              <a:gd name="connsiteY0" fmla="*/ 0 h 2015070"/>
              <a:gd name="connsiteX1" fmla="*/ 2015070 w 2015070"/>
              <a:gd name="connsiteY1" fmla="*/ 1007535 h 2015070"/>
              <a:gd name="connsiteX2" fmla="*/ 1007535 w 2015070"/>
              <a:gd name="connsiteY2" fmla="*/ 2015070 h 2015070"/>
              <a:gd name="connsiteX3" fmla="*/ 0 w 2015070"/>
              <a:gd name="connsiteY3" fmla="*/ 1007535 h 2015070"/>
              <a:gd name="connsiteX4" fmla="*/ 1007535 w 2015070"/>
              <a:gd name="connsiteY4" fmla="*/ 0 h 2015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5070" h="2015070">
                <a:moveTo>
                  <a:pt x="1007535" y="0"/>
                </a:moveTo>
                <a:cubicBezTo>
                  <a:pt x="1563981" y="0"/>
                  <a:pt x="2015070" y="451089"/>
                  <a:pt x="2015070" y="1007535"/>
                </a:cubicBezTo>
                <a:cubicBezTo>
                  <a:pt x="2015070" y="1563981"/>
                  <a:pt x="1563981" y="2015070"/>
                  <a:pt x="1007535" y="2015070"/>
                </a:cubicBezTo>
                <a:cubicBezTo>
                  <a:pt x="451089" y="2015070"/>
                  <a:pt x="0" y="1563981"/>
                  <a:pt x="0" y="1007535"/>
                </a:cubicBezTo>
                <a:cubicBezTo>
                  <a:pt x="0" y="451089"/>
                  <a:pt x="451089" y="0"/>
                  <a:pt x="1007535"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596719" y="1823961"/>
            <a:ext cx="2015070" cy="2015070"/>
          </a:xfrm>
          <a:custGeom>
            <a:avLst/>
            <a:gdLst>
              <a:gd name="connsiteX0" fmla="*/ 1007535 w 2015070"/>
              <a:gd name="connsiteY0" fmla="*/ 0 h 2015070"/>
              <a:gd name="connsiteX1" fmla="*/ 2015070 w 2015070"/>
              <a:gd name="connsiteY1" fmla="*/ 1007535 h 2015070"/>
              <a:gd name="connsiteX2" fmla="*/ 1007535 w 2015070"/>
              <a:gd name="connsiteY2" fmla="*/ 2015070 h 2015070"/>
              <a:gd name="connsiteX3" fmla="*/ 0 w 2015070"/>
              <a:gd name="connsiteY3" fmla="*/ 1007535 h 2015070"/>
              <a:gd name="connsiteX4" fmla="*/ 1007535 w 2015070"/>
              <a:gd name="connsiteY4" fmla="*/ 0 h 2015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5070" h="2015070">
                <a:moveTo>
                  <a:pt x="1007535" y="0"/>
                </a:moveTo>
                <a:cubicBezTo>
                  <a:pt x="1563981" y="0"/>
                  <a:pt x="2015070" y="451089"/>
                  <a:pt x="2015070" y="1007535"/>
                </a:cubicBezTo>
                <a:cubicBezTo>
                  <a:pt x="2015070" y="1563981"/>
                  <a:pt x="1563981" y="2015070"/>
                  <a:pt x="1007535" y="2015070"/>
                </a:cubicBezTo>
                <a:cubicBezTo>
                  <a:pt x="451089" y="2015070"/>
                  <a:pt x="0" y="1563981"/>
                  <a:pt x="0" y="1007535"/>
                </a:cubicBezTo>
                <a:cubicBezTo>
                  <a:pt x="0" y="451089"/>
                  <a:pt x="451089" y="0"/>
                  <a:pt x="1007535" y="0"/>
                </a:cubicBez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580213" y="1823961"/>
            <a:ext cx="2015070" cy="2015070"/>
          </a:xfrm>
          <a:custGeom>
            <a:avLst/>
            <a:gdLst>
              <a:gd name="connsiteX0" fmla="*/ 1007535 w 2015070"/>
              <a:gd name="connsiteY0" fmla="*/ 0 h 2015070"/>
              <a:gd name="connsiteX1" fmla="*/ 2015070 w 2015070"/>
              <a:gd name="connsiteY1" fmla="*/ 1007535 h 2015070"/>
              <a:gd name="connsiteX2" fmla="*/ 1007535 w 2015070"/>
              <a:gd name="connsiteY2" fmla="*/ 2015070 h 2015070"/>
              <a:gd name="connsiteX3" fmla="*/ 0 w 2015070"/>
              <a:gd name="connsiteY3" fmla="*/ 1007535 h 2015070"/>
              <a:gd name="connsiteX4" fmla="*/ 1007535 w 2015070"/>
              <a:gd name="connsiteY4" fmla="*/ 0 h 2015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5070" h="2015070">
                <a:moveTo>
                  <a:pt x="1007535" y="0"/>
                </a:moveTo>
                <a:cubicBezTo>
                  <a:pt x="1563981" y="0"/>
                  <a:pt x="2015070" y="451089"/>
                  <a:pt x="2015070" y="1007535"/>
                </a:cubicBezTo>
                <a:cubicBezTo>
                  <a:pt x="2015070" y="1563981"/>
                  <a:pt x="1563981" y="2015070"/>
                  <a:pt x="1007535" y="2015070"/>
                </a:cubicBezTo>
                <a:cubicBezTo>
                  <a:pt x="451089" y="2015070"/>
                  <a:pt x="0" y="1563981"/>
                  <a:pt x="0" y="1007535"/>
                </a:cubicBezTo>
                <a:cubicBezTo>
                  <a:pt x="0" y="451089"/>
                  <a:pt x="451089" y="0"/>
                  <a:pt x="1007535"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9563707" y="1823961"/>
            <a:ext cx="2015070" cy="2015070"/>
          </a:xfrm>
          <a:custGeom>
            <a:avLst/>
            <a:gdLst>
              <a:gd name="connsiteX0" fmla="*/ 1007535 w 2015070"/>
              <a:gd name="connsiteY0" fmla="*/ 0 h 2015070"/>
              <a:gd name="connsiteX1" fmla="*/ 2015070 w 2015070"/>
              <a:gd name="connsiteY1" fmla="*/ 1007535 h 2015070"/>
              <a:gd name="connsiteX2" fmla="*/ 1007535 w 2015070"/>
              <a:gd name="connsiteY2" fmla="*/ 2015070 h 2015070"/>
              <a:gd name="connsiteX3" fmla="*/ 0 w 2015070"/>
              <a:gd name="connsiteY3" fmla="*/ 1007535 h 2015070"/>
              <a:gd name="connsiteX4" fmla="*/ 1007535 w 2015070"/>
              <a:gd name="connsiteY4" fmla="*/ 0 h 2015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5070" h="2015070">
                <a:moveTo>
                  <a:pt x="1007535" y="0"/>
                </a:moveTo>
                <a:cubicBezTo>
                  <a:pt x="1563981" y="0"/>
                  <a:pt x="2015070" y="451089"/>
                  <a:pt x="2015070" y="1007535"/>
                </a:cubicBezTo>
                <a:cubicBezTo>
                  <a:pt x="2015070" y="1563981"/>
                  <a:pt x="1563981" y="2015070"/>
                  <a:pt x="1007535" y="2015070"/>
                </a:cubicBezTo>
                <a:cubicBezTo>
                  <a:pt x="451089" y="2015070"/>
                  <a:pt x="0" y="1563981"/>
                  <a:pt x="0" y="1007535"/>
                </a:cubicBezTo>
                <a:cubicBezTo>
                  <a:pt x="0" y="451089"/>
                  <a:pt x="451089" y="0"/>
                  <a:pt x="1007535" y="0"/>
                </a:cubicBez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4252688" y="2002971"/>
            <a:ext cx="3686626" cy="3817258"/>
          </a:xfrm>
          <a:custGeom>
            <a:avLst/>
            <a:gdLst>
              <a:gd name="connsiteX0" fmla="*/ 0 w 3686626"/>
              <a:gd name="connsiteY0" fmla="*/ 0 h 3817258"/>
              <a:gd name="connsiteX1" fmla="*/ 3686626 w 3686626"/>
              <a:gd name="connsiteY1" fmla="*/ 0 h 3817258"/>
              <a:gd name="connsiteX2" fmla="*/ 3686626 w 3686626"/>
              <a:gd name="connsiteY2" fmla="*/ 3817258 h 3817258"/>
              <a:gd name="connsiteX3" fmla="*/ 0 w 3686626"/>
              <a:gd name="connsiteY3" fmla="*/ 3817258 h 3817258"/>
            </a:gdLst>
            <a:ahLst/>
            <a:cxnLst>
              <a:cxn ang="0">
                <a:pos x="connsiteX0" y="connsiteY0"/>
              </a:cxn>
              <a:cxn ang="0">
                <a:pos x="connsiteX1" y="connsiteY1"/>
              </a:cxn>
              <a:cxn ang="0">
                <a:pos x="connsiteX2" y="connsiteY2"/>
              </a:cxn>
              <a:cxn ang="0">
                <a:pos x="connsiteX3" y="connsiteY3"/>
              </a:cxn>
            </a:cxnLst>
            <a:rect l="l" t="t" r="r" b="b"/>
            <a:pathLst>
              <a:path w="3686626" h="3817258">
                <a:moveTo>
                  <a:pt x="0" y="0"/>
                </a:moveTo>
                <a:lnTo>
                  <a:pt x="3686626" y="0"/>
                </a:lnTo>
                <a:lnTo>
                  <a:pt x="3686626" y="3817258"/>
                </a:lnTo>
                <a:lnTo>
                  <a:pt x="0" y="3817258"/>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12192000" cy="4552950"/>
          </a:xfrm>
          <a:custGeom>
            <a:avLst/>
            <a:gdLst>
              <a:gd name="connsiteX0" fmla="*/ 0 w 12192000"/>
              <a:gd name="connsiteY0" fmla="*/ 0 h 3752850"/>
              <a:gd name="connsiteX1" fmla="*/ 12192000 w 12192000"/>
              <a:gd name="connsiteY1" fmla="*/ 0 h 3752850"/>
              <a:gd name="connsiteX2" fmla="*/ 12192000 w 12192000"/>
              <a:gd name="connsiteY2" fmla="*/ 3752850 h 3752850"/>
              <a:gd name="connsiteX3" fmla="*/ 0 w 12192000"/>
              <a:gd name="connsiteY3" fmla="*/ 3752850 h 3752850"/>
            </a:gdLst>
            <a:ahLst/>
            <a:cxnLst>
              <a:cxn ang="0">
                <a:pos x="connsiteX0" y="connsiteY0"/>
              </a:cxn>
              <a:cxn ang="0">
                <a:pos x="connsiteX1" y="connsiteY1"/>
              </a:cxn>
              <a:cxn ang="0">
                <a:pos x="connsiteX2" y="connsiteY2"/>
              </a:cxn>
              <a:cxn ang="0">
                <a:pos x="connsiteX3" y="connsiteY3"/>
              </a:cxn>
            </a:cxnLst>
            <a:rect l="l" t="t" r="r" b="b"/>
            <a:pathLst>
              <a:path w="12192000" h="3752850">
                <a:moveTo>
                  <a:pt x="0" y="0"/>
                </a:moveTo>
                <a:lnTo>
                  <a:pt x="12192000" y="0"/>
                </a:lnTo>
                <a:lnTo>
                  <a:pt x="12192000" y="3752850"/>
                </a:lnTo>
                <a:lnTo>
                  <a:pt x="0" y="3752850"/>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6415589" y="1"/>
            <a:ext cx="5776413" cy="6858000"/>
          </a:xfrm>
          <a:custGeom>
            <a:avLst/>
            <a:gdLst>
              <a:gd name="connsiteX0" fmla="*/ 2398994 w 5776413"/>
              <a:gd name="connsiteY0" fmla="*/ 0 h 6858000"/>
              <a:gd name="connsiteX1" fmla="*/ 5776413 w 5776413"/>
              <a:gd name="connsiteY1" fmla="*/ 0 h 6858000"/>
              <a:gd name="connsiteX2" fmla="*/ 5776413 w 5776413"/>
              <a:gd name="connsiteY2" fmla="*/ 6858000 h 6858000"/>
              <a:gd name="connsiteX3" fmla="*/ 0 w 57764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76413" h="6858000">
                <a:moveTo>
                  <a:pt x="2398994" y="0"/>
                </a:moveTo>
                <a:lnTo>
                  <a:pt x="5776413" y="0"/>
                </a:lnTo>
                <a:lnTo>
                  <a:pt x="5776413" y="6858000"/>
                </a:lnTo>
                <a:lnTo>
                  <a:pt x="0" y="6858000"/>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ED19AF4-67DD-46E3-89A7-31F9B8AF295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466F35F-9020-4394-90C7-85A5B93866E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D19AF4-67DD-46E3-89A7-31F9B8AF295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6F35F-9020-4394-90C7-85A5B93866E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1.xml"/><Relationship Id="rId6" Type="http://schemas.openxmlformats.org/officeDocument/2006/relationships/themeOverride" Target="../theme/themeOverride1.xml"/><Relationship Id="rId5" Type="http://schemas.openxmlformats.org/officeDocument/2006/relationships/image" Target="../media/image5.png"/><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image" Target="../media/image9.png"/><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themeOverride" Target="../theme/themeOverride2.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hemeOverride" Target="../theme/themeOverride3.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hemeOverride" Target="../theme/themeOverride4.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hemeOverride" Target="../theme/themeOverride5.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image" Target="../media/image7.png"/><Relationship Id="rId2" Type="http://schemas.openxmlformats.org/officeDocument/2006/relationships/tags" Target="../tags/tag14.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tags" Target="../tags/tag20.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1.xml"/><Relationship Id="rId8" Type="http://schemas.openxmlformats.org/officeDocument/2006/relationships/themeOverride" Target="../theme/themeOverride6.xml"/><Relationship Id="rId7" Type="http://schemas.microsoft.com/office/2007/relationships/hdphoto" Target="../media/image4.wdp"/><Relationship Id="rId6" Type="http://schemas.openxmlformats.org/officeDocument/2006/relationships/image" Target="../media/image3.png"/><Relationship Id="rId5" Type="http://schemas.openxmlformats.org/officeDocument/2006/relationships/image" Target="../media/image13.png"/><Relationship Id="rId4" Type="http://schemas.microsoft.com/office/2007/relationships/media" Target="../media/media1.m4a"/><Relationship Id="rId3" Type="http://schemas.openxmlformats.org/officeDocument/2006/relationships/audio" Target="NULL" TargetMode="External"/><Relationship Id="rId2" Type="http://schemas.openxmlformats.org/officeDocument/2006/relationships/image" Target="../media/image2.png"/><Relationship Id="rId10" Type="http://schemas.openxmlformats.org/officeDocument/2006/relationships/notesSlide" Target="../notesSlides/notesSlide1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 y="-12448"/>
            <a:ext cx="12191999" cy="6870448"/>
          </a:xfrm>
          <a:prstGeom prst="rect">
            <a:avLst/>
          </a:prstGeom>
        </p:spPr>
      </p:pic>
      <p:sp>
        <p:nvSpPr>
          <p:cNvPr id="4" name="矩形 3"/>
          <p:cNvSpPr/>
          <p:nvPr/>
        </p:nvSpPr>
        <p:spPr>
          <a:xfrm>
            <a:off x="0" y="-6224"/>
            <a:ext cx="12192000" cy="6870448"/>
          </a:xfrm>
          <a:prstGeom prst="rect">
            <a:avLst/>
          </a:prstGeom>
          <a:gradFill flip="none" rotWithShape="1">
            <a:gsLst>
              <a:gs pos="0">
                <a:schemeClr val="accent4">
                  <a:lumMod val="50000"/>
                  <a:alpha val="78000"/>
                </a:schemeClr>
              </a:gs>
              <a:gs pos="100000">
                <a:schemeClr val="accent4">
                  <a:lumMod val="50000"/>
                  <a:alpha val="84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251075" y="1099185"/>
            <a:ext cx="7751445" cy="4023360"/>
          </a:xfrm>
          <a:custGeom>
            <a:avLst/>
            <a:gdLst>
              <a:gd name="connsiteX0" fmla="*/ 0 w 7751298"/>
              <a:gd name="connsiteY0" fmla="*/ 1783944 h 2883877"/>
              <a:gd name="connsiteX1" fmla="*/ 110971 w 7751298"/>
              <a:gd name="connsiteY1" fmla="*/ 1783944 h 2883877"/>
              <a:gd name="connsiteX2" fmla="*/ 110971 w 7751298"/>
              <a:gd name="connsiteY2" fmla="*/ 2814856 h 2883877"/>
              <a:gd name="connsiteX3" fmla="*/ 7645644 w 7751298"/>
              <a:gd name="connsiteY3" fmla="*/ 2814856 h 2883877"/>
              <a:gd name="connsiteX4" fmla="*/ 7645644 w 7751298"/>
              <a:gd name="connsiteY4" fmla="*/ 1783944 h 2883877"/>
              <a:gd name="connsiteX5" fmla="*/ 7751298 w 7751298"/>
              <a:gd name="connsiteY5" fmla="*/ 1783944 h 2883877"/>
              <a:gd name="connsiteX6" fmla="*/ 7751298 w 7751298"/>
              <a:gd name="connsiteY6" fmla="*/ 2883877 h 2883877"/>
              <a:gd name="connsiteX7" fmla="*/ 0 w 7751298"/>
              <a:gd name="connsiteY7" fmla="*/ 2883877 h 2883877"/>
              <a:gd name="connsiteX8" fmla="*/ 0 w 7751298"/>
              <a:gd name="connsiteY8" fmla="*/ 0 h 2883877"/>
              <a:gd name="connsiteX9" fmla="*/ 7751298 w 7751298"/>
              <a:gd name="connsiteY9" fmla="*/ 0 h 2883877"/>
              <a:gd name="connsiteX10" fmla="*/ 7751298 w 7751298"/>
              <a:gd name="connsiteY10" fmla="*/ 547190 h 2883877"/>
              <a:gd name="connsiteX11" fmla="*/ 7645644 w 7751298"/>
              <a:gd name="connsiteY11" fmla="*/ 547190 h 2883877"/>
              <a:gd name="connsiteX12" fmla="*/ 7645644 w 7751298"/>
              <a:gd name="connsiteY12" fmla="*/ 65355 h 2883877"/>
              <a:gd name="connsiteX13" fmla="*/ 110971 w 7751298"/>
              <a:gd name="connsiteY13" fmla="*/ 65355 h 2883877"/>
              <a:gd name="connsiteX14" fmla="*/ 110971 w 7751298"/>
              <a:gd name="connsiteY14" fmla="*/ 547190 h 2883877"/>
              <a:gd name="connsiteX15" fmla="*/ 0 w 7751298"/>
              <a:gd name="connsiteY15" fmla="*/ 547190 h 288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51298" h="2883877">
                <a:moveTo>
                  <a:pt x="0" y="1783944"/>
                </a:moveTo>
                <a:lnTo>
                  <a:pt x="110971" y="1783944"/>
                </a:lnTo>
                <a:lnTo>
                  <a:pt x="110971" y="2814856"/>
                </a:lnTo>
                <a:lnTo>
                  <a:pt x="7645644" y="2814856"/>
                </a:lnTo>
                <a:lnTo>
                  <a:pt x="7645644" y="1783944"/>
                </a:lnTo>
                <a:lnTo>
                  <a:pt x="7751298" y="1783944"/>
                </a:lnTo>
                <a:lnTo>
                  <a:pt x="7751298" y="2883877"/>
                </a:lnTo>
                <a:lnTo>
                  <a:pt x="0" y="2883877"/>
                </a:lnTo>
                <a:close/>
                <a:moveTo>
                  <a:pt x="0" y="0"/>
                </a:moveTo>
                <a:lnTo>
                  <a:pt x="7751298" y="0"/>
                </a:lnTo>
                <a:lnTo>
                  <a:pt x="7751298" y="547190"/>
                </a:lnTo>
                <a:lnTo>
                  <a:pt x="7645644" y="547190"/>
                </a:lnTo>
                <a:lnTo>
                  <a:pt x="7645644" y="65355"/>
                </a:lnTo>
                <a:lnTo>
                  <a:pt x="110971" y="65355"/>
                </a:lnTo>
                <a:lnTo>
                  <a:pt x="110971" y="547190"/>
                </a:lnTo>
                <a:lnTo>
                  <a:pt x="0" y="547190"/>
                </a:lnTo>
                <a:close/>
              </a:path>
            </a:pathLst>
          </a:custGeom>
        </p:spPr>
      </p:pic>
      <p:sp>
        <p:nvSpPr>
          <p:cNvPr id="8" name="文本框 7"/>
          <p:cNvSpPr txBox="1"/>
          <p:nvPr/>
        </p:nvSpPr>
        <p:spPr>
          <a:xfrm>
            <a:off x="1767205" y="2169160"/>
            <a:ext cx="8657590" cy="1540510"/>
          </a:xfrm>
          <a:prstGeom prst="rect">
            <a:avLst/>
          </a:prstGeom>
          <a:noFill/>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脑机接口中脑电图-近红外光谱联合分析进展研究</a:t>
            </a:r>
            <a:endParaRPr kumimoji="0"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a:t>
            </a:r>
            <a:r>
              <a:rPr kumimoji="0"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张力新</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     </a:t>
            </a:r>
            <a:r>
              <a:rPr kumimoji="0"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周鸿展</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     </a:t>
            </a:r>
            <a:r>
              <a:rPr kumimoji="0"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王   东</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     </a:t>
            </a:r>
            <a:r>
              <a:rPr kumimoji="0"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孟佳圆</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     </a:t>
            </a:r>
            <a:r>
              <a:rPr kumimoji="0"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许敏鹏</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     </a:t>
            </a:r>
            <a:r>
              <a:rPr kumimoji="0"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明   东</a:t>
            </a:r>
            <a:r>
              <a:rPr kumimoji="0" lang="zh-CN"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a:t>
            </a:r>
            <a:endParaRPr kumimoji="0" lang="zh-CN"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12" name="矩形 11"/>
          <p:cNvSpPr/>
          <p:nvPr/>
        </p:nvSpPr>
        <p:spPr>
          <a:xfrm>
            <a:off x="3799840" y="4243705"/>
            <a:ext cx="4654550" cy="399415"/>
          </a:xfrm>
          <a:prstGeom prst="rect">
            <a:avLst/>
          </a:prstGeom>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等线" panose="02010600030101010101" pitchFamily="2" charset="-122"/>
                <a:cs typeface="+mn-cs"/>
              </a:rPr>
              <a:t>姓名：孙家琪</a:t>
            </a:r>
            <a:r>
              <a:rPr kumimoji="0" lang="en-US" altLang="zh-CN"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等线" panose="02010600030101010101" pitchFamily="2" charset="-122"/>
                <a:cs typeface="+mn-cs"/>
              </a:rPr>
              <a:t>            </a:t>
            </a:r>
            <a:r>
              <a:rPr kumimoji="0" lang="zh-CN" altLang="en-US"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等线" panose="02010600030101010101" pitchFamily="2" charset="-122"/>
                <a:cs typeface="+mn-cs"/>
              </a:rPr>
              <a:t>学号：</a:t>
            </a:r>
            <a:r>
              <a:rPr kumimoji="0" lang="en-US" altLang="zh-CN"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等线" panose="02010600030101010101" pitchFamily="2" charset="-122"/>
                <a:cs typeface="+mn-cs"/>
              </a:rPr>
              <a:t>2023234296</a:t>
            </a:r>
            <a:endParaRPr kumimoji="0" lang="en-US" altLang="zh-CN"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等线" panose="02010600030101010101" pitchFamily="2" charset="-122"/>
              <a:cs typeface="+mn-cs"/>
            </a:endParaRPr>
          </a:p>
        </p:txBody>
      </p:sp>
      <p:grpSp>
        <p:nvGrpSpPr>
          <p:cNvPr id="22" name="组合 21"/>
          <p:cNvGrpSpPr/>
          <p:nvPr/>
        </p:nvGrpSpPr>
        <p:grpSpPr>
          <a:xfrm>
            <a:off x="800098" y="-1"/>
            <a:ext cx="1966250" cy="914401"/>
            <a:chOff x="800098" y="-1"/>
            <a:chExt cx="1966250" cy="914401"/>
          </a:xfrm>
        </p:grpSpPr>
        <p:sp>
          <p:nvSpPr>
            <p:cNvPr id="9" name="矩形 8"/>
            <p:cNvSpPr/>
            <p:nvPr/>
          </p:nvSpPr>
          <p:spPr>
            <a:xfrm>
              <a:off x="800098" y="-1"/>
              <a:ext cx="1966250" cy="9144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21" name="图片 20"/>
            <p:cNvPicPr>
              <a:picLocks noChangeAspect="1"/>
            </p:cNvPicPr>
            <p:nvPr/>
          </p:nvPicPr>
          <p:blipFill>
            <a:blip r:embed="rId3">
              <a:biLevel thresh="50000"/>
              <a:extLst>
                <a:ext uri="{BEBA8EAE-BF5A-486C-A8C5-ECC9F3942E4B}">
                  <a14:imgProps xmlns:a14="http://schemas.microsoft.com/office/drawing/2010/main">
                    <a14:imgLayer r:embed="rId4">
                      <a14:imgEffect>
                        <a14:brightnessContrast bright="40000" contrast="400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009137" y="115563"/>
              <a:ext cx="1548173" cy="683272"/>
            </a:xfrm>
            <a:prstGeom prst="rect">
              <a:avLst/>
            </a:prstGeom>
          </p:spPr>
        </p:pic>
      </p:grpSp>
      <p:pic>
        <p:nvPicPr>
          <p:cNvPr id="2" name="图片 1" descr="捕获"/>
          <p:cNvPicPr>
            <a:picLocks noChangeAspect="1"/>
          </p:cNvPicPr>
          <p:nvPr/>
        </p:nvPicPr>
        <p:blipFill>
          <a:blip r:embed="rId5"/>
          <a:stretch>
            <a:fillRect/>
          </a:stretch>
        </p:blipFill>
        <p:spPr>
          <a:xfrm>
            <a:off x="1938655" y="1485900"/>
            <a:ext cx="8724900" cy="4876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8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
          <p:cNvSpPr/>
          <p:nvPr>
            <p:custDataLst>
              <p:tags r:id="rId1"/>
            </p:custDataLst>
          </p:nvPr>
        </p:nvSpPr>
        <p:spPr>
          <a:xfrm>
            <a:off x="-8824" y="401735"/>
            <a:ext cx="1213306" cy="290818"/>
          </a:xfrm>
          <a:prstGeom prst="parallelogram">
            <a:avLst>
              <a:gd name="adj" fmla="val 36348"/>
            </a:avLst>
          </a:prstGeom>
          <a:gradFill flip="none" rotWithShape="1">
            <a:gsLst>
              <a:gs pos="9000">
                <a:srgbClr val="04528C">
                  <a:alpha val="0"/>
                </a:srgbClr>
              </a:gs>
              <a:gs pos="100000">
                <a:srgbClr val="04528C">
                  <a:alpha val="28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pic>
        <p:nvPicPr>
          <p:cNvPr id="2" name="图片 1" descr="水中的建筑&#10;&#10;描述已自动生成"/>
          <p:cNvPicPr>
            <a:picLocks noChangeAspect="1"/>
          </p:cNvPicPr>
          <p:nvPr/>
        </p:nvPicPr>
        <p:blipFill>
          <a:blip r:embed="rId2">
            <a:alphaModFix amt="10000"/>
            <a:extLst>
              <a:ext uri="{28A0092B-C50C-407E-A947-70E740481C1C}">
                <a14:useLocalDpi xmlns:a14="http://schemas.microsoft.com/office/drawing/2010/main" val="0"/>
              </a:ext>
            </a:extLst>
          </a:blip>
          <a:srcRect t="12526" b="12526"/>
          <a:stretch>
            <a:fillRect/>
          </a:stretch>
        </p:blipFill>
        <p:spPr>
          <a:xfrm>
            <a:off x="2" y="0"/>
            <a:ext cx="12191995" cy="6858000"/>
          </a:xfrm>
          <a:prstGeom prst="rect">
            <a:avLst/>
          </a:prstGeom>
        </p:spPr>
      </p:pic>
      <p:sp>
        <p:nvSpPr>
          <p:cNvPr id="6" name="矩形 5"/>
          <p:cNvSpPr/>
          <p:nvPr/>
        </p:nvSpPr>
        <p:spPr>
          <a:xfrm>
            <a:off x="1403786" y="320342"/>
            <a:ext cx="935990" cy="528320"/>
          </a:xfrm>
          <a:prstGeom prst="rect">
            <a:avLst/>
          </a:prstGeom>
        </p:spPr>
        <p:txBody>
          <a:bodyPr wrap="none" lIns="98009" tIns="49005" rIns="98009" bIns="4900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摘要</a:t>
            </a:r>
            <a:endPar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endParaRPr>
          </a:p>
        </p:txBody>
      </p:sp>
      <p:cxnSp>
        <p:nvCxnSpPr>
          <p:cNvPr id="7" name="直接连接符 6"/>
          <p:cNvCxnSpPr/>
          <p:nvPr/>
        </p:nvCxnSpPr>
        <p:spPr>
          <a:xfrm>
            <a:off x="1467702" y="904990"/>
            <a:ext cx="10400348" cy="0"/>
          </a:xfrm>
          <a:prstGeom prst="line">
            <a:avLst/>
          </a:prstGeom>
          <a:ln w="127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453695" y="881834"/>
            <a:ext cx="3042659" cy="45719"/>
          </a:xfrm>
          <a:prstGeom prst="rect">
            <a:avLst/>
          </a:prstGeom>
        </p:spPr>
        <p:style>
          <a:lnRef idx="0">
            <a:srgbClr val="FFFFFF"/>
          </a:lnRef>
          <a:fillRef idx="3">
            <a:schemeClr val="accent3"/>
          </a:fillRef>
          <a:effectRef idx="0">
            <a:srgbClr val="FFFFFF"/>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a:defRPr/>
            </a:pPr>
            <a:endParaRPr lang="zh-CN" altLang="en-US" sz="1435" dirty="0">
              <a:solidFill>
                <a:prstClr val="white"/>
              </a:solidFill>
              <a:latin typeface="Calibri" panose="020F0502020204030204" charset="0"/>
              <a:ea typeface="思源黑体 CN Bold" panose="020B0800000000000000" pitchFamily="34" charset="-122"/>
              <a:sym typeface="Calibri" panose="020F0502020204030204" charset="0"/>
            </a:endParaRPr>
          </a:p>
        </p:txBody>
      </p:sp>
      <p:pic>
        <p:nvPicPr>
          <p:cNvPr id="12" name="图片 11"/>
          <p:cNvPicPr>
            <a:picLocks noChangeAspect="1"/>
          </p:cNvPicPr>
          <p:nvPr/>
        </p:nvPicPr>
        <p:blipFill>
          <a:blip r:embed="rId3"/>
          <a:stretch>
            <a:fillRect/>
          </a:stretch>
        </p:blipFill>
        <p:spPr>
          <a:xfrm>
            <a:off x="9831221" y="155208"/>
            <a:ext cx="2031916" cy="705050"/>
          </a:xfrm>
          <a:prstGeom prst="rect">
            <a:avLst/>
          </a:prstGeom>
        </p:spPr>
      </p:pic>
      <p:sp>
        <p:nvSpPr>
          <p:cNvPr id="13" name="1"/>
          <p:cNvSpPr/>
          <p:nvPr>
            <p:custDataLst>
              <p:tags r:id="rId4"/>
            </p:custDataLst>
          </p:nvPr>
        </p:nvSpPr>
        <p:spPr>
          <a:xfrm>
            <a:off x="-8824" y="614172"/>
            <a:ext cx="1213306" cy="290818"/>
          </a:xfrm>
          <a:prstGeom prst="parallelogram">
            <a:avLst>
              <a:gd name="adj" fmla="val 36348"/>
            </a:avLst>
          </a:prstGeom>
          <a:gradFill flip="none" rotWithShape="1">
            <a:gsLst>
              <a:gs pos="9000">
                <a:srgbClr val="04528C">
                  <a:alpha val="0"/>
                </a:srgbClr>
              </a:gs>
              <a:gs pos="100000">
                <a:srgbClr val="04528C">
                  <a:alpha val="87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15" name="2"/>
          <p:cNvSpPr/>
          <p:nvPr>
            <p:custDataLst>
              <p:tags r:id="rId5"/>
            </p:custDataLst>
          </p:nvPr>
        </p:nvSpPr>
        <p:spPr>
          <a:xfrm>
            <a:off x="157730" y="529377"/>
            <a:ext cx="1213306" cy="290818"/>
          </a:xfrm>
          <a:prstGeom prst="parallelogram">
            <a:avLst>
              <a:gd name="adj" fmla="val 36348"/>
            </a:avLst>
          </a:prstGeom>
          <a:gradFill flip="none" rotWithShape="1">
            <a:gsLst>
              <a:gs pos="45000">
                <a:srgbClr val="04528C">
                  <a:alpha val="0"/>
                </a:srgbClr>
              </a:gs>
              <a:gs pos="100000">
                <a:srgbClr val="04528C">
                  <a:alpha val="70000"/>
                </a:srgbClr>
              </a:gs>
            </a:gsLst>
            <a:lin ang="180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dirty="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0" name="任意多边形: 形状 19"/>
          <p:cNvSpPr/>
          <p:nvPr/>
        </p:nvSpPr>
        <p:spPr>
          <a:xfrm>
            <a:off x="2056340" y="6308694"/>
            <a:ext cx="10135661" cy="549306"/>
          </a:xfrm>
          <a:custGeom>
            <a:avLst/>
            <a:gdLst>
              <a:gd name="connsiteX0" fmla="*/ 5659163 w 10135661"/>
              <a:gd name="connsiteY0" fmla="*/ 208 h 549306"/>
              <a:gd name="connsiteX1" fmla="*/ 9934236 w 10135661"/>
              <a:gd name="connsiteY1" fmla="*/ 225717 h 549306"/>
              <a:gd name="connsiteX2" fmla="*/ 10135661 w 10135661"/>
              <a:gd name="connsiteY2" fmla="*/ 225819 h 549306"/>
              <a:gd name="connsiteX3" fmla="*/ 10135661 w 10135661"/>
              <a:gd name="connsiteY3" fmla="*/ 549306 h 549306"/>
              <a:gd name="connsiteX4" fmla="*/ 0 w 10135661"/>
              <a:gd name="connsiteY4" fmla="*/ 549306 h 549306"/>
              <a:gd name="connsiteX5" fmla="*/ 122595 w 10135661"/>
              <a:gd name="connsiteY5" fmla="*/ 535335 h 549306"/>
              <a:gd name="connsiteX6" fmla="*/ 2173266 w 10135661"/>
              <a:gd name="connsiteY6" fmla="*/ 478112 h 549306"/>
              <a:gd name="connsiteX7" fmla="*/ 5407957 w 10135661"/>
              <a:gd name="connsiteY7" fmla="*/ 4872 h 549306"/>
              <a:gd name="connsiteX8" fmla="*/ 5659163 w 10135661"/>
              <a:gd name="connsiteY8" fmla="*/ 208 h 54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35661" h="549306">
                <a:moveTo>
                  <a:pt x="5659163" y="208"/>
                </a:moveTo>
                <a:cubicBezTo>
                  <a:pt x="6956520" y="-7617"/>
                  <a:pt x="8843028" y="207642"/>
                  <a:pt x="9934236" y="225717"/>
                </a:cubicBezTo>
                <a:lnTo>
                  <a:pt x="10135661" y="225819"/>
                </a:lnTo>
                <a:lnTo>
                  <a:pt x="10135661" y="549306"/>
                </a:lnTo>
                <a:lnTo>
                  <a:pt x="0" y="549306"/>
                </a:lnTo>
                <a:lnTo>
                  <a:pt x="122595" y="535335"/>
                </a:lnTo>
                <a:cubicBezTo>
                  <a:pt x="597203" y="501297"/>
                  <a:pt x="1415360" y="555753"/>
                  <a:pt x="2173266" y="478112"/>
                </a:cubicBezTo>
                <a:cubicBezTo>
                  <a:pt x="3097191" y="383464"/>
                  <a:pt x="4114461" y="46938"/>
                  <a:pt x="5407957" y="4872"/>
                </a:cubicBezTo>
                <a:cubicBezTo>
                  <a:pt x="5488800" y="2243"/>
                  <a:pt x="5572672" y="730"/>
                  <a:pt x="5659163" y="208"/>
                </a:cubicBezTo>
                <a:close/>
              </a:path>
            </a:pathLst>
          </a:custGeom>
          <a:solidFill>
            <a:srgbClr val="0070C0"/>
          </a:solidFill>
        </p:spPr>
        <p:style>
          <a:lnRef idx="0">
            <a:srgbClr val="FFFFFF"/>
          </a:lnRef>
          <a:fillRef idx="3">
            <a:schemeClr val="accent3"/>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1" name="任意多边形: 形状 20"/>
          <p:cNvSpPr/>
          <p:nvPr/>
        </p:nvSpPr>
        <p:spPr>
          <a:xfrm>
            <a:off x="0" y="6228779"/>
            <a:ext cx="12192000" cy="629221"/>
          </a:xfrm>
          <a:custGeom>
            <a:avLst/>
            <a:gdLst>
              <a:gd name="connsiteX0" fmla="*/ 1594602 w 12192000"/>
              <a:gd name="connsiteY0" fmla="*/ 80 h 904533"/>
              <a:gd name="connsiteX1" fmla="*/ 1790700 w 12192000"/>
              <a:gd name="connsiteY1" fmla="*/ 2833 h 904533"/>
              <a:gd name="connsiteX2" fmla="*/ 5892801 w 12192000"/>
              <a:gd name="connsiteY2" fmla="*/ 561633 h 904533"/>
              <a:gd name="connsiteX3" fmla="*/ 9982200 w 12192000"/>
              <a:gd name="connsiteY3" fmla="*/ 2833 h 904533"/>
              <a:gd name="connsiteX4" fmla="*/ 11933771 w 12192000"/>
              <a:gd name="connsiteY4" fmla="*/ 238230 h 904533"/>
              <a:gd name="connsiteX5" fmla="*/ 12192000 w 12192000"/>
              <a:gd name="connsiteY5" fmla="*/ 309337 h 904533"/>
              <a:gd name="connsiteX6" fmla="*/ 12192000 w 12192000"/>
              <a:gd name="connsiteY6" fmla="*/ 904533 h 904533"/>
              <a:gd name="connsiteX7" fmla="*/ 0 w 12192000"/>
              <a:gd name="connsiteY7" fmla="*/ 904533 h 904533"/>
              <a:gd name="connsiteX8" fmla="*/ 0 w 12192000"/>
              <a:gd name="connsiteY8" fmla="*/ 233167 h 904533"/>
              <a:gd name="connsiteX9" fmla="*/ 127608 w 12192000"/>
              <a:gd name="connsiteY9" fmla="*/ 200775 h 904533"/>
              <a:gd name="connsiteX10" fmla="*/ 1594602 w 12192000"/>
              <a:gd name="connsiteY10" fmla="*/ 80 h 90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904533">
                <a:moveTo>
                  <a:pt x="1594602" y="80"/>
                </a:moveTo>
                <a:cubicBezTo>
                  <a:pt x="1659037" y="-284"/>
                  <a:pt x="1724422" y="584"/>
                  <a:pt x="1790700" y="2833"/>
                </a:cubicBezTo>
                <a:cubicBezTo>
                  <a:pt x="2851150" y="38816"/>
                  <a:pt x="4527550" y="561633"/>
                  <a:pt x="5892801" y="561633"/>
                </a:cubicBezTo>
                <a:cubicBezTo>
                  <a:pt x="7258050" y="561633"/>
                  <a:pt x="8851900" y="15533"/>
                  <a:pt x="9982200" y="2833"/>
                </a:cubicBezTo>
                <a:cubicBezTo>
                  <a:pt x="10688637" y="-5105"/>
                  <a:pt x="11397556" y="104367"/>
                  <a:pt x="11933771" y="238230"/>
                </a:cubicBezTo>
                <a:lnTo>
                  <a:pt x="12192000" y="309337"/>
                </a:lnTo>
                <a:lnTo>
                  <a:pt x="12192000" y="904533"/>
                </a:lnTo>
                <a:lnTo>
                  <a:pt x="0" y="904533"/>
                </a:lnTo>
                <a:lnTo>
                  <a:pt x="0" y="233167"/>
                </a:lnTo>
                <a:lnTo>
                  <a:pt x="127608" y="200775"/>
                </a:lnTo>
                <a:cubicBezTo>
                  <a:pt x="511752" y="106418"/>
                  <a:pt x="1014689" y="3354"/>
                  <a:pt x="1594602" y="80"/>
                </a:cubicBezTo>
                <a:close/>
              </a:path>
            </a:pathLst>
          </a:custGeom>
          <a:solidFill>
            <a:srgbClr val="04528C"/>
          </a:solidFill>
          <a:ln>
            <a:solidFill>
              <a:schemeClr val="tx1"/>
            </a:solidFill>
          </a:ln>
        </p:spPr>
        <p:style>
          <a:lnRef idx="0">
            <a:srgbClr val="FFFFFF"/>
          </a:lnRef>
          <a:fillRef idx="3">
            <a:schemeClr val="accent3"/>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2" name="椭圆 21"/>
          <p:cNvSpPr/>
          <p:nvPr/>
        </p:nvSpPr>
        <p:spPr>
          <a:xfrm>
            <a:off x="6072757" y="5216470"/>
            <a:ext cx="229169" cy="229169"/>
          </a:xfrm>
          <a:prstGeom prst="ellipse">
            <a:avLst/>
          </a:prstGeom>
          <a:gradFill>
            <a:gsLst>
              <a:gs pos="0">
                <a:schemeClr val="accent3"/>
              </a:gs>
              <a:gs pos="100000">
                <a:schemeClr val="accent3">
                  <a:alpha val="0"/>
                </a:schemeClr>
              </a:gs>
            </a:gsLst>
            <a:lin ang="5400000" scaled="1"/>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868" tIns="43434" rIns="86868" bIns="43434"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710" b="0" i="0" u="none" strike="noStrike" kern="120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4" name="矩形: 圆角 23"/>
          <p:cNvSpPr/>
          <p:nvPr>
            <p:custDataLst>
              <p:tags r:id="rId6"/>
            </p:custDataLst>
          </p:nvPr>
        </p:nvSpPr>
        <p:spPr>
          <a:xfrm>
            <a:off x="441331" y="1704977"/>
            <a:ext cx="11491893" cy="3511623"/>
          </a:xfrm>
          <a:prstGeom prst="roundRect">
            <a:avLst>
              <a:gd name="adj" fmla="val 2527"/>
            </a:avLst>
          </a:prstGeom>
          <a:pattFill prst="pct5">
            <a:fgClr>
              <a:srgbClr val="F6F6F6"/>
            </a:fgClr>
            <a:bgClr>
              <a:schemeClr val="bg1"/>
            </a:bgClr>
          </a:pattFill>
          <a:ln>
            <a:noFill/>
          </a:ln>
          <a:effectLst>
            <a:outerShdw blurRad="193040" dist="36195"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868" tIns="43434" rIns="86868" bIns="43434"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710" b="0" i="0" u="none" strike="noStrike" kern="120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5" name="矩形 24"/>
          <p:cNvSpPr/>
          <p:nvPr/>
        </p:nvSpPr>
        <p:spPr>
          <a:xfrm>
            <a:off x="441283" y="5216776"/>
            <a:ext cx="5324417" cy="87451"/>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868" tIns="43434" rIns="86868" bIns="43434"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710" b="0" i="0" u="none" strike="noStrike" kern="120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7" name="TextBox 17"/>
          <p:cNvSpPr txBox="1"/>
          <p:nvPr/>
        </p:nvSpPr>
        <p:spPr>
          <a:xfrm>
            <a:off x="882015" y="1704975"/>
            <a:ext cx="10609580" cy="3429000"/>
          </a:xfrm>
          <a:prstGeom prst="rect">
            <a:avLst/>
          </a:prstGeom>
          <a:noFill/>
          <a:effectLst/>
        </p:spPr>
        <p:txBody>
          <a:bodyPr wrap="square" lIns="86868" tIns="43434" rIns="86868" bIns="43434" rtlCol="0">
            <a:noAutofit/>
          </a:bodyPr>
          <a:lstStyle/>
          <a:p>
            <a:pPr marL="0" marR="0" lvl="0" indent="0" algn="just" defTabSz="914400" rtl="0" eaLnBrk="1" fontAlgn="auto" latinLnBrk="0" hangingPunct="1">
              <a:lnSpc>
                <a:spcPct val="130000"/>
              </a:lnSpc>
              <a:spcBef>
                <a:spcPts val="0"/>
              </a:spcBef>
              <a:buClrTx/>
              <a:buSzTx/>
              <a:buFontTx/>
              <a:buNone/>
              <a:defRPr/>
            </a:pPr>
            <a:r>
              <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摘   要：脑机接口(BCI)能将受试者意图相关的大脑活动转化为外部设备控制指令，在神经疾病治疗、运动康复等方面具有较高应用潜力。BCI的实现需从人脑获取有意义的信号，而脑电图(EEG)可以反映神经电活动，主要用于对反应实时性要求较高的BCI系统；近红外光谱(NIRS)主要反映血流动力学水平，一般用于神经生理状态等需要精确定位脑活跃区域的研究。EEG和NIRS因其非侵入、方便穿戴、成本较低等优点，成为BCI的重要信号获取方法。相比与单模态BCI系统，基于EEG-NIRS 联合分析的混合BCI系统由于具有更丰富的信号特征，在生理状态检测、运动想象等领域得到了越来越多的关注与研究。本文从EEG-NIRS联合分析在脑机接口中应用的研究现状出发，在数据和特征融合程度、层面上归纳最近的相关领域研究现状，并对EEG-NIRS信号处理手段的研究前景进行了展望。</a:t>
            </a:r>
            <a:endPar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endParaRPr>
          </a:p>
          <a:p>
            <a:pPr marL="0" marR="0" lvl="0" indent="0" algn="just" defTabSz="914400" rtl="0" eaLnBrk="1" fontAlgn="auto" latinLnBrk="0" hangingPunct="1">
              <a:lnSpc>
                <a:spcPct val="130000"/>
              </a:lnSpc>
              <a:spcBef>
                <a:spcPts val="0"/>
              </a:spcBef>
              <a:buClrTx/>
              <a:buSzTx/>
              <a:buFontTx/>
              <a:buNone/>
              <a:defRPr/>
            </a:pPr>
            <a:r>
              <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关键词：信号处理；脑机接口；脑电图；近红外光谱</a:t>
            </a:r>
            <a:endPar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32" name="矩形 31"/>
          <p:cNvSpPr/>
          <p:nvPr/>
        </p:nvSpPr>
        <p:spPr>
          <a:xfrm>
            <a:off x="6608146" y="5239001"/>
            <a:ext cx="5324417" cy="87451"/>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868" tIns="43434" rIns="86868" bIns="43434"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710" b="0" i="0" u="none" strike="noStrike" kern="120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4387174"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2751" y="1488098"/>
            <a:ext cx="2085013" cy="3881803"/>
          </a:xfrm>
          <a:custGeom>
            <a:avLst/>
            <a:gdLst>
              <a:gd name="connsiteX0" fmla="*/ 0 w 2085013"/>
              <a:gd name="connsiteY0" fmla="*/ 0 h 3889585"/>
              <a:gd name="connsiteX1" fmla="*/ 2085013 w 2085013"/>
              <a:gd name="connsiteY1" fmla="*/ 0 h 3889585"/>
              <a:gd name="connsiteX2" fmla="*/ 2085013 w 2085013"/>
              <a:gd name="connsiteY2" fmla="*/ 822283 h 3889585"/>
              <a:gd name="connsiteX3" fmla="*/ 530032 w 2085013"/>
              <a:gd name="connsiteY3" fmla="*/ 822283 h 3889585"/>
              <a:gd name="connsiteX4" fmla="*/ 530032 w 2085013"/>
              <a:gd name="connsiteY4" fmla="*/ 2739450 h 3889585"/>
              <a:gd name="connsiteX5" fmla="*/ 2085013 w 2085013"/>
              <a:gd name="connsiteY5" fmla="*/ 2739450 h 3889585"/>
              <a:gd name="connsiteX6" fmla="*/ 2085013 w 2085013"/>
              <a:gd name="connsiteY6" fmla="*/ 3889585 h 3889585"/>
              <a:gd name="connsiteX7" fmla="*/ 0 w 2085013"/>
              <a:gd name="connsiteY7" fmla="*/ 3889585 h 388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013" h="3889585">
                <a:moveTo>
                  <a:pt x="0" y="0"/>
                </a:moveTo>
                <a:lnTo>
                  <a:pt x="2085013" y="0"/>
                </a:lnTo>
                <a:lnTo>
                  <a:pt x="2085013" y="822283"/>
                </a:lnTo>
                <a:lnTo>
                  <a:pt x="530032" y="822283"/>
                </a:lnTo>
                <a:lnTo>
                  <a:pt x="530032" y="2739450"/>
                </a:lnTo>
                <a:lnTo>
                  <a:pt x="2085013" y="2739450"/>
                </a:lnTo>
                <a:lnTo>
                  <a:pt x="2085013" y="3889585"/>
                </a:lnTo>
                <a:lnTo>
                  <a:pt x="0" y="3889585"/>
                </a:lnTo>
                <a:close/>
              </a:path>
            </a:pathLst>
          </a:custGeom>
        </p:spPr>
      </p:pic>
      <p:grpSp>
        <p:nvGrpSpPr>
          <p:cNvPr id="2" name="组合 1"/>
          <p:cNvGrpSpPr/>
          <p:nvPr/>
        </p:nvGrpSpPr>
        <p:grpSpPr>
          <a:xfrm>
            <a:off x="1272783" y="2321004"/>
            <a:ext cx="2661306" cy="1793049"/>
            <a:chOff x="1272783" y="2321004"/>
            <a:chExt cx="2661306" cy="1793049"/>
          </a:xfrm>
        </p:grpSpPr>
        <p:sp>
          <p:nvSpPr>
            <p:cNvPr id="8" name="文本框 7"/>
            <p:cNvSpPr txBox="1"/>
            <p:nvPr/>
          </p:nvSpPr>
          <p:spPr>
            <a:xfrm>
              <a:off x="1272783" y="2321004"/>
              <a:ext cx="1877438"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目录</a:t>
              </a:r>
              <a:endParaRPr kumimoji="0" lang="zh-CN" altLang="en-US" sz="6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9" name="文本框 8"/>
            <p:cNvSpPr txBox="1"/>
            <p:nvPr/>
          </p:nvSpPr>
          <p:spPr>
            <a:xfrm>
              <a:off x="1272783" y="3406167"/>
              <a:ext cx="266130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CONTENT</a:t>
              </a:r>
              <a:endParaRPr kumimoji="0" lang="zh-CN" alt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grpSp>
      <p:grpSp>
        <p:nvGrpSpPr>
          <p:cNvPr id="17" name="组合 16"/>
          <p:cNvGrpSpPr/>
          <p:nvPr/>
        </p:nvGrpSpPr>
        <p:grpSpPr>
          <a:xfrm>
            <a:off x="5786383" y="1947124"/>
            <a:ext cx="2036791" cy="750894"/>
            <a:chOff x="5196114" y="1836492"/>
            <a:chExt cx="2036791" cy="743085"/>
          </a:xfrm>
        </p:grpSpPr>
        <p:grpSp>
          <p:nvGrpSpPr>
            <p:cNvPr id="14" name="组合 13"/>
            <p:cNvGrpSpPr/>
            <p:nvPr/>
          </p:nvGrpSpPr>
          <p:grpSpPr>
            <a:xfrm>
              <a:off x="5196114" y="1843313"/>
              <a:ext cx="725715" cy="725715"/>
              <a:chOff x="5341257" y="1814286"/>
              <a:chExt cx="609600" cy="609600"/>
            </a:xfrm>
          </p:grpSpPr>
          <p:sp>
            <p:nvSpPr>
              <p:cNvPr id="12" name="矩形 11"/>
              <p:cNvSpPr/>
              <p:nvPr/>
            </p:nvSpPr>
            <p:spPr>
              <a:xfrm>
                <a:off x="5341257" y="1814286"/>
                <a:ext cx="609600" cy="609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3" name="文本框 12"/>
              <p:cNvSpPr txBox="1"/>
              <p:nvPr/>
            </p:nvSpPr>
            <p:spPr>
              <a:xfrm>
                <a:off x="5377291" y="1847336"/>
                <a:ext cx="537531" cy="485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01</a:t>
                </a:r>
                <a:endParaRPr kumimoji="0" lang="zh-CN" altLang="en-US"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grpSp>
        <p:sp>
          <p:nvSpPr>
            <p:cNvPr id="15" name="文本框 14"/>
            <p:cNvSpPr txBox="1"/>
            <p:nvPr/>
          </p:nvSpPr>
          <p:spPr>
            <a:xfrm>
              <a:off x="5979415" y="1836492"/>
              <a:ext cx="792480" cy="4555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rPr>
                <a:t>引言</a:t>
              </a:r>
              <a:endPar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endParaRPr>
            </a:p>
          </p:txBody>
        </p:sp>
        <p:sp>
          <p:nvSpPr>
            <p:cNvPr id="16" name="文本框 15"/>
            <p:cNvSpPr txBox="1"/>
            <p:nvPr/>
          </p:nvSpPr>
          <p:spPr>
            <a:xfrm>
              <a:off x="5979415" y="2321935"/>
              <a:ext cx="1253490" cy="257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rPr>
                <a:t>INTRODUCTION</a:t>
              </a:r>
              <a:endParaRPr kumimoji="0" lang="en-US" altLang="zh-CN" sz="11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endParaRPr>
            </a:p>
          </p:txBody>
        </p:sp>
      </p:grpSp>
      <p:grpSp>
        <p:nvGrpSpPr>
          <p:cNvPr id="18" name="组合 17"/>
          <p:cNvGrpSpPr/>
          <p:nvPr/>
        </p:nvGrpSpPr>
        <p:grpSpPr>
          <a:xfrm>
            <a:off x="5786383" y="2909763"/>
            <a:ext cx="2794981" cy="750893"/>
            <a:chOff x="5196114" y="1836492"/>
            <a:chExt cx="2794981" cy="743084"/>
          </a:xfrm>
        </p:grpSpPr>
        <p:grpSp>
          <p:nvGrpSpPr>
            <p:cNvPr id="19" name="组合 18"/>
            <p:cNvGrpSpPr/>
            <p:nvPr/>
          </p:nvGrpSpPr>
          <p:grpSpPr>
            <a:xfrm>
              <a:off x="5196114" y="1843313"/>
              <a:ext cx="725715" cy="725715"/>
              <a:chOff x="5341257" y="1814286"/>
              <a:chExt cx="609600" cy="609600"/>
            </a:xfrm>
          </p:grpSpPr>
          <p:sp>
            <p:nvSpPr>
              <p:cNvPr id="22" name="矩形 21"/>
              <p:cNvSpPr/>
              <p:nvPr/>
            </p:nvSpPr>
            <p:spPr>
              <a:xfrm>
                <a:off x="5341257" y="1814286"/>
                <a:ext cx="609600" cy="609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sp>
            <p:nvSpPr>
              <p:cNvPr id="23" name="文本框 22"/>
              <p:cNvSpPr txBox="1"/>
              <p:nvPr/>
            </p:nvSpPr>
            <p:spPr>
              <a:xfrm>
                <a:off x="5377290" y="1847336"/>
                <a:ext cx="537531" cy="485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02</a:t>
                </a:r>
                <a:endParaRPr kumimoji="0" lang="zh-CN" altLang="en-US"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grpSp>
        <p:sp>
          <p:nvSpPr>
            <p:cNvPr id="20" name="文本框 19"/>
            <p:cNvSpPr txBox="1"/>
            <p:nvPr/>
          </p:nvSpPr>
          <p:spPr>
            <a:xfrm>
              <a:off x="5979415" y="1836492"/>
              <a:ext cx="2011680" cy="4555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rPr>
                <a:t>信号融合</a:t>
              </a:r>
              <a:r>
                <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rPr>
                <a:t>层级</a:t>
              </a:r>
              <a:endPar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endParaRPr>
            </a:p>
          </p:txBody>
        </p:sp>
        <p:sp>
          <p:nvSpPr>
            <p:cNvPr id="21" name="文本框 20"/>
            <p:cNvSpPr txBox="1"/>
            <p:nvPr/>
          </p:nvSpPr>
          <p:spPr>
            <a:xfrm>
              <a:off x="5979415" y="2321934"/>
              <a:ext cx="1735455" cy="257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rPr>
                <a:t>SIGNAL FUSION LEVEL</a:t>
              </a:r>
              <a:endParaRPr kumimoji="0" lang="en-US" altLang="zh-CN" sz="11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endParaRPr>
            </a:p>
          </p:txBody>
        </p:sp>
      </p:grpSp>
      <p:grpSp>
        <p:nvGrpSpPr>
          <p:cNvPr id="24" name="组合 23"/>
          <p:cNvGrpSpPr/>
          <p:nvPr/>
        </p:nvGrpSpPr>
        <p:grpSpPr>
          <a:xfrm>
            <a:off x="5786383" y="3872403"/>
            <a:ext cx="2735926" cy="750893"/>
            <a:chOff x="5196114" y="1836492"/>
            <a:chExt cx="2735926" cy="743084"/>
          </a:xfrm>
        </p:grpSpPr>
        <p:grpSp>
          <p:nvGrpSpPr>
            <p:cNvPr id="25" name="组合 24"/>
            <p:cNvGrpSpPr/>
            <p:nvPr/>
          </p:nvGrpSpPr>
          <p:grpSpPr>
            <a:xfrm>
              <a:off x="5196114" y="1843313"/>
              <a:ext cx="725715" cy="725715"/>
              <a:chOff x="5341257" y="1814286"/>
              <a:chExt cx="609600" cy="609600"/>
            </a:xfrm>
          </p:grpSpPr>
          <p:sp>
            <p:nvSpPr>
              <p:cNvPr id="28" name="矩形 27"/>
              <p:cNvSpPr/>
              <p:nvPr/>
            </p:nvSpPr>
            <p:spPr>
              <a:xfrm>
                <a:off x="5341257" y="1814286"/>
                <a:ext cx="609600" cy="609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9" name="文本框 28"/>
              <p:cNvSpPr txBox="1"/>
              <p:nvPr/>
            </p:nvSpPr>
            <p:spPr>
              <a:xfrm>
                <a:off x="5377290" y="1847336"/>
                <a:ext cx="537531" cy="485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03</a:t>
                </a:r>
                <a:endParaRPr kumimoji="0" lang="zh-CN" altLang="en-US" sz="32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grpSp>
        <p:sp>
          <p:nvSpPr>
            <p:cNvPr id="26" name="文本框 25"/>
            <p:cNvSpPr txBox="1"/>
            <p:nvPr/>
          </p:nvSpPr>
          <p:spPr>
            <a:xfrm>
              <a:off x="5979415" y="1836492"/>
              <a:ext cx="1706880" cy="4555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rPr>
                <a:t>总结与</a:t>
              </a:r>
              <a:r>
                <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rPr>
                <a:t>展望</a:t>
              </a:r>
              <a:endParaRPr kumimoji="0" lang="zh-CN" altLang="en-US" sz="2400" b="0" i="0" u="none" strike="noStrike" kern="1200" cap="none" spc="0" normalizeH="0" baseline="0" noProof="0" dirty="0">
                <a:ln>
                  <a:noFill/>
                </a:ln>
                <a:solidFill>
                  <a:srgbClr val="44546A">
                    <a:lumMod val="50000"/>
                  </a:srgbClr>
                </a:solidFill>
                <a:effectLst/>
                <a:uLnTx/>
                <a:uFillTx/>
                <a:latin typeface="Arial" panose="020B0604020202020204"/>
                <a:ea typeface="微软雅黑" panose="020B0503020204020204" charset="-122"/>
                <a:cs typeface="+mn-cs"/>
              </a:endParaRPr>
            </a:p>
          </p:txBody>
        </p:sp>
        <p:sp>
          <p:nvSpPr>
            <p:cNvPr id="27" name="文本框 26"/>
            <p:cNvSpPr txBox="1"/>
            <p:nvPr/>
          </p:nvSpPr>
          <p:spPr>
            <a:xfrm>
              <a:off x="5979415" y="2321934"/>
              <a:ext cx="1952625" cy="257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rPr>
                <a:t>SUMMARY AND OUTLOOK</a:t>
              </a:r>
              <a:endParaRPr kumimoji="0" lang="en-US" altLang="zh-CN" sz="11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endParaRPr>
            </a:p>
          </p:txBody>
        </p:sp>
      </p:grpSp>
      <p:grpSp>
        <p:nvGrpSpPr>
          <p:cNvPr id="36" name="组合 35"/>
          <p:cNvGrpSpPr/>
          <p:nvPr/>
        </p:nvGrpSpPr>
        <p:grpSpPr>
          <a:xfrm>
            <a:off x="9654731" y="-1"/>
            <a:ext cx="1966250" cy="914401"/>
            <a:chOff x="800098" y="-1"/>
            <a:chExt cx="1966250" cy="914401"/>
          </a:xfrm>
        </p:grpSpPr>
        <p:sp>
          <p:nvSpPr>
            <p:cNvPr id="37" name="矩形 36"/>
            <p:cNvSpPr/>
            <p:nvPr/>
          </p:nvSpPr>
          <p:spPr>
            <a:xfrm>
              <a:off x="800098" y="-1"/>
              <a:ext cx="1966250" cy="9144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38" name="图片 37"/>
            <p:cNvPicPr>
              <a:picLocks noChangeAspect="1"/>
            </p:cNvPicPr>
            <p:nvPr/>
          </p:nvPicPr>
          <p:blipFill>
            <a:blip r:embed="rId2">
              <a:biLevel thresh="50000"/>
              <a:extLst>
                <a:ext uri="{BEBA8EAE-BF5A-486C-A8C5-ECC9F3942E4B}">
                  <a14:imgProps xmlns:a14="http://schemas.microsoft.com/office/drawing/2010/main">
                    <a14:imgLayer r:embed="rId3">
                      <a14:imgEffect>
                        <a14:brightnessContrast bright="40000" contrast="400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009137" y="115563"/>
              <a:ext cx="1548173" cy="68327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0"/>
            <a:ext cx="12192000"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8" name="文本框 7"/>
          <p:cNvSpPr txBox="1"/>
          <p:nvPr/>
        </p:nvSpPr>
        <p:spPr>
          <a:xfrm>
            <a:off x="4427485" y="-260825"/>
            <a:ext cx="184731"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6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grpSp>
        <p:nvGrpSpPr>
          <p:cNvPr id="45" name="组合 44"/>
          <p:cNvGrpSpPr/>
          <p:nvPr/>
        </p:nvGrpSpPr>
        <p:grpSpPr>
          <a:xfrm>
            <a:off x="800098" y="-1"/>
            <a:ext cx="1966250" cy="914401"/>
            <a:chOff x="800098" y="-1"/>
            <a:chExt cx="1966250" cy="914401"/>
          </a:xfrm>
        </p:grpSpPr>
        <p:sp>
          <p:nvSpPr>
            <p:cNvPr id="46" name="矩形 45"/>
            <p:cNvSpPr/>
            <p:nvPr/>
          </p:nvSpPr>
          <p:spPr>
            <a:xfrm>
              <a:off x="800098" y="-1"/>
              <a:ext cx="1966250" cy="9144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47" name="图片 46"/>
            <p:cNvPicPr>
              <a:picLocks noChangeAspect="1"/>
            </p:cNvPicPr>
            <p:nvPr/>
          </p:nvPicPr>
          <p:blipFill>
            <a:blip r:embed="rId1">
              <a:biLevel thresh="50000"/>
              <a:extLst>
                <a:ext uri="{BEBA8EAE-BF5A-486C-A8C5-ECC9F3942E4B}">
                  <a14:imgProps xmlns:a14="http://schemas.microsoft.com/office/drawing/2010/main">
                    <a14:imgLayer r:embed="rId2">
                      <a14:imgEffect>
                        <a14:brightnessContrast bright="40000" contrast="400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009137" y="115563"/>
              <a:ext cx="1548173" cy="683272"/>
            </a:xfrm>
            <a:prstGeom prst="rect">
              <a:avLst/>
            </a:prstGeom>
          </p:spPr>
        </p:pic>
      </p:grpSp>
      <p:grpSp>
        <p:nvGrpSpPr>
          <p:cNvPr id="57" name="组合 56"/>
          <p:cNvGrpSpPr/>
          <p:nvPr/>
        </p:nvGrpSpPr>
        <p:grpSpPr>
          <a:xfrm>
            <a:off x="1867511" y="2328955"/>
            <a:ext cx="8456978" cy="3114489"/>
            <a:chOff x="1867511" y="2568653"/>
            <a:chExt cx="8456978" cy="3114489"/>
          </a:xfrm>
        </p:grpSpPr>
        <p:grpSp>
          <p:nvGrpSpPr>
            <p:cNvPr id="5" name="组合 4"/>
            <p:cNvGrpSpPr/>
            <p:nvPr/>
          </p:nvGrpSpPr>
          <p:grpSpPr>
            <a:xfrm>
              <a:off x="1867511" y="2863455"/>
              <a:ext cx="8456978" cy="2819687"/>
              <a:chOff x="3982805" y="2954895"/>
              <a:chExt cx="7526115" cy="2085013"/>
            </a:xfrm>
          </p:grpSpPr>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t="22612" b="1"/>
              <a:stretch>
                <a:fillRect/>
              </a:stretch>
            </p:blipFill>
            <p:spPr>
              <a:xfrm rot="16200000">
                <a:off x="8353219" y="1884207"/>
                <a:ext cx="2085013" cy="4226389"/>
              </a:xfrm>
              <a:custGeom>
                <a:avLst/>
                <a:gdLst>
                  <a:gd name="connsiteX0" fmla="*/ 0 w 2085013"/>
                  <a:gd name="connsiteY0" fmla="*/ 0 h 3889585"/>
                  <a:gd name="connsiteX1" fmla="*/ 2085013 w 2085013"/>
                  <a:gd name="connsiteY1" fmla="*/ 0 h 3889585"/>
                  <a:gd name="connsiteX2" fmla="*/ 2085013 w 2085013"/>
                  <a:gd name="connsiteY2" fmla="*/ 822283 h 3889585"/>
                  <a:gd name="connsiteX3" fmla="*/ 530032 w 2085013"/>
                  <a:gd name="connsiteY3" fmla="*/ 822283 h 3889585"/>
                  <a:gd name="connsiteX4" fmla="*/ 530032 w 2085013"/>
                  <a:gd name="connsiteY4" fmla="*/ 2739450 h 3889585"/>
                  <a:gd name="connsiteX5" fmla="*/ 2085013 w 2085013"/>
                  <a:gd name="connsiteY5" fmla="*/ 2739450 h 3889585"/>
                  <a:gd name="connsiteX6" fmla="*/ 2085013 w 2085013"/>
                  <a:gd name="connsiteY6" fmla="*/ 3889585 h 3889585"/>
                  <a:gd name="connsiteX7" fmla="*/ 0 w 2085013"/>
                  <a:gd name="connsiteY7" fmla="*/ 3889585 h 388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013" h="3889585">
                    <a:moveTo>
                      <a:pt x="0" y="0"/>
                    </a:moveTo>
                    <a:lnTo>
                      <a:pt x="2085013" y="0"/>
                    </a:lnTo>
                    <a:lnTo>
                      <a:pt x="2085013" y="822283"/>
                    </a:lnTo>
                    <a:lnTo>
                      <a:pt x="530032" y="822283"/>
                    </a:lnTo>
                    <a:lnTo>
                      <a:pt x="530032" y="2739450"/>
                    </a:lnTo>
                    <a:lnTo>
                      <a:pt x="2085013" y="2739450"/>
                    </a:lnTo>
                    <a:lnTo>
                      <a:pt x="2085013" y="3889585"/>
                    </a:lnTo>
                    <a:lnTo>
                      <a:pt x="0" y="3889585"/>
                    </a:lnTo>
                    <a:close/>
                  </a:path>
                </a:pathLst>
              </a:custGeom>
            </p:spPr>
          </p:pic>
          <p:pic>
            <p:nvPicPr>
              <p:cNvPr id="49" name="图片 48"/>
              <p:cNvPicPr>
                <a:picLocks noChangeAspect="1"/>
              </p:cNvPicPr>
              <p:nvPr/>
            </p:nvPicPr>
            <p:blipFill rotWithShape="1">
              <a:blip r:embed="rId3">
                <a:extLst>
                  <a:ext uri="{28A0092B-C50C-407E-A947-70E740481C1C}">
                    <a14:useLocalDpi xmlns:a14="http://schemas.microsoft.com/office/drawing/2010/main" val="0"/>
                  </a:ext>
                </a:extLst>
              </a:blip>
              <a:srcRect t="22612" b="1"/>
              <a:stretch>
                <a:fillRect/>
              </a:stretch>
            </p:blipFill>
            <p:spPr>
              <a:xfrm rot="5400000" flipH="1">
                <a:off x="5053493" y="1884207"/>
                <a:ext cx="2085013" cy="4226389"/>
              </a:xfrm>
              <a:custGeom>
                <a:avLst/>
                <a:gdLst>
                  <a:gd name="connsiteX0" fmla="*/ 0 w 2085013"/>
                  <a:gd name="connsiteY0" fmla="*/ 0 h 3889585"/>
                  <a:gd name="connsiteX1" fmla="*/ 2085013 w 2085013"/>
                  <a:gd name="connsiteY1" fmla="*/ 0 h 3889585"/>
                  <a:gd name="connsiteX2" fmla="*/ 2085013 w 2085013"/>
                  <a:gd name="connsiteY2" fmla="*/ 822283 h 3889585"/>
                  <a:gd name="connsiteX3" fmla="*/ 530032 w 2085013"/>
                  <a:gd name="connsiteY3" fmla="*/ 822283 h 3889585"/>
                  <a:gd name="connsiteX4" fmla="*/ 530032 w 2085013"/>
                  <a:gd name="connsiteY4" fmla="*/ 2739450 h 3889585"/>
                  <a:gd name="connsiteX5" fmla="*/ 2085013 w 2085013"/>
                  <a:gd name="connsiteY5" fmla="*/ 2739450 h 3889585"/>
                  <a:gd name="connsiteX6" fmla="*/ 2085013 w 2085013"/>
                  <a:gd name="connsiteY6" fmla="*/ 3889585 h 3889585"/>
                  <a:gd name="connsiteX7" fmla="*/ 0 w 2085013"/>
                  <a:gd name="connsiteY7" fmla="*/ 3889585 h 388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013" h="3889585">
                    <a:moveTo>
                      <a:pt x="0" y="0"/>
                    </a:moveTo>
                    <a:lnTo>
                      <a:pt x="2085013" y="0"/>
                    </a:lnTo>
                    <a:lnTo>
                      <a:pt x="2085013" y="822283"/>
                    </a:lnTo>
                    <a:lnTo>
                      <a:pt x="530032" y="822283"/>
                    </a:lnTo>
                    <a:lnTo>
                      <a:pt x="530032" y="2739450"/>
                    </a:lnTo>
                    <a:lnTo>
                      <a:pt x="2085013" y="2739450"/>
                    </a:lnTo>
                    <a:lnTo>
                      <a:pt x="2085013" y="3889585"/>
                    </a:lnTo>
                    <a:lnTo>
                      <a:pt x="0" y="3889585"/>
                    </a:lnTo>
                    <a:close/>
                  </a:path>
                </a:pathLst>
              </a:custGeom>
            </p:spPr>
          </p:pic>
        </p:grpSp>
        <p:sp>
          <p:nvSpPr>
            <p:cNvPr id="10" name="矩形 9"/>
            <p:cNvSpPr/>
            <p:nvPr/>
          </p:nvSpPr>
          <p:spPr>
            <a:xfrm>
              <a:off x="2305325" y="3598509"/>
              <a:ext cx="7581349" cy="10147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引  </a:t>
              </a:r>
              <a:r>
                <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言</a:t>
              </a:r>
              <a:endPar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50" name="文本框 49"/>
            <p:cNvSpPr txBox="1"/>
            <p:nvPr/>
          </p:nvSpPr>
          <p:spPr>
            <a:xfrm>
              <a:off x="4221232" y="4731153"/>
              <a:ext cx="3749537" cy="36830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INTRODUCTION</a:t>
              </a:r>
              <a:endParaRPr kumimoji="0" lang="en-US" altLang="zh-CN"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56" name="矩形 55"/>
            <p:cNvSpPr/>
            <p:nvPr/>
          </p:nvSpPr>
          <p:spPr>
            <a:xfrm>
              <a:off x="4067668" y="2568653"/>
              <a:ext cx="4056664" cy="830997"/>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haroni" panose="02010803020104030203" pitchFamily="2" charset="-79"/>
                </a:rPr>
                <a:t>PART·ONE</a:t>
              </a:r>
              <a:endParaRPr kumimoji="0" lang="en-US" altLang="zh-CN"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haroni" panose="02010803020104030203" pitchFamily="2" charset="-79"/>
              </a:endParaRPr>
            </a:p>
          </p:txBody>
        </p:sp>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p:cTn id="12" dur="500" fill="hold"/>
                                        <p:tgtEl>
                                          <p:spTgt spid="57"/>
                                        </p:tgtEl>
                                        <p:attrNameLst>
                                          <p:attrName>ppt_w</p:attrName>
                                        </p:attrNameLst>
                                      </p:cBhvr>
                                      <p:tavLst>
                                        <p:tav tm="0">
                                          <p:val>
                                            <p:fltVal val="0"/>
                                          </p:val>
                                        </p:tav>
                                        <p:tav tm="100000">
                                          <p:val>
                                            <p:strVal val="#ppt_w"/>
                                          </p:val>
                                        </p:tav>
                                      </p:tavLst>
                                    </p:anim>
                                    <p:anim calcmode="lin" valueType="num">
                                      <p:cBhvr>
                                        <p:cTn id="13" dur="500" fill="hold"/>
                                        <p:tgtEl>
                                          <p:spTgt spid="57"/>
                                        </p:tgtEl>
                                        <p:attrNameLst>
                                          <p:attrName>ppt_h</p:attrName>
                                        </p:attrNameLst>
                                      </p:cBhvr>
                                      <p:tavLst>
                                        <p:tav tm="0">
                                          <p:val>
                                            <p:fltVal val="0"/>
                                          </p:val>
                                        </p:tav>
                                        <p:tav tm="100000">
                                          <p:val>
                                            <p:strVal val="#ppt_h"/>
                                          </p:val>
                                        </p:tav>
                                      </p:tavLst>
                                    </p:anim>
                                    <p:animEffect transition="in" filter="fade">
                                      <p:cBhvr>
                                        <p:cTn id="1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
          <p:cNvSpPr/>
          <p:nvPr>
            <p:custDataLst>
              <p:tags r:id="rId1"/>
            </p:custDataLst>
          </p:nvPr>
        </p:nvSpPr>
        <p:spPr>
          <a:xfrm>
            <a:off x="-8824" y="401735"/>
            <a:ext cx="1213306" cy="290818"/>
          </a:xfrm>
          <a:prstGeom prst="parallelogram">
            <a:avLst>
              <a:gd name="adj" fmla="val 36348"/>
            </a:avLst>
          </a:prstGeom>
          <a:gradFill flip="none" rotWithShape="1">
            <a:gsLst>
              <a:gs pos="9000">
                <a:srgbClr val="04528C">
                  <a:alpha val="0"/>
                </a:srgbClr>
              </a:gs>
              <a:gs pos="100000">
                <a:srgbClr val="04528C">
                  <a:alpha val="28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pic>
        <p:nvPicPr>
          <p:cNvPr id="2" name="图片 1" descr="水中的建筑&#10;&#10;描述已自动生成"/>
          <p:cNvPicPr>
            <a:picLocks noChangeAspect="1"/>
          </p:cNvPicPr>
          <p:nvPr/>
        </p:nvPicPr>
        <p:blipFill>
          <a:blip r:embed="rId2">
            <a:alphaModFix amt="10000"/>
            <a:extLst>
              <a:ext uri="{28A0092B-C50C-407E-A947-70E740481C1C}">
                <a14:useLocalDpi xmlns:a14="http://schemas.microsoft.com/office/drawing/2010/main" val="0"/>
              </a:ext>
            </a:extLst>
          </a:blip>
          <a:srcRect t="12526" b="12526"/>
          <a:stretch>
            <a:fillRect/>
          </a:stretch>
        </p:blipFill>
        <p:spPr>
          <a:xfrm>
            <a:off x="2" y="0"/>
            <a:ext cx="12191995" cy="6858000"/>
          </a:xfrm>
          <a:prstGeom prst="rect">
            <a:avLst/>
          </a:prstGeom>
        </p:spPr>
      </p:pic>
      <p:sp>
        <p:nvSpPr>
          <p:cNvPr id="6" name="矩形 5"/>
          <p:cNvSpPr/>
          <p:nvPr/>
        </p:nvSpPr>
        <p:spPr>
          <a:xfrm>
            <a:off x="1403786" y="320342"/>
            <a:ext cx="2091690" cy="528320"/>
          </a:xfrm>
          <a:prstGeom prst="rect">
            <a:avLst/>
          </a:prstGeom>
        </p:spPr>
        <p:txBody>
          <a:bodyPr wrap="none" lIns="98009" tIns="49005" rIns="98009" bIns="4900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EEG</a:t>
            </a:r>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与</a:t>
            </a:r>
            <a:r>
              <a:rPr lang="en-US" altLang="zh-CN"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FNIRS</a:t>
            </a:r>
            <a:endParaRPr lang="en-US" altLang="zh-CN"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endParaRPr>
          </a:p>
        </p:txBody>
      </p:sp>
      <p:cxnSp>
        <p:nvCxnSpPr>
          <p:cNvPr id="7" name="直接连接符 6"/>
          <p:cNvCxnSpPr/>
          <p:nvPr/>
        </p:nvCxnSpPr>
        <p:spPr>
          <a:xfrm>
            <a:off x="1467702" y="904990"/>
            <a:ext cx="10400348" cy="0"/>
          </a:xfrm>
          <a:prstGeom prst="line">
            <a:avLst/>
          </a:prstGeom>
          <a:ln w="12700" cap="rnd">
            <a:solidFill>
              <a:schemeClr val="accent3"/>
            </a:solidFill>
            <a:roun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453695" y="881834"/>
            <a:ext cx="304265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a:defRPr/>
            </a:pPr>
            <a:endParaRPr lang="zh-CN" altLang="en-US" sz="1435" dirty="0">
              <a:solidFill>
                <a:prstClr val="white"/>
              </a:solidFill>
              <a:latin typeface="Calibri" panose="020F0502020204030204" charset="0"/>
              <a:ea typeface="思源黑体 CN Bold" panose="020B0800000000000000" pitchFamily="34" charset="-122"/>
              <a:sym typeface="Calibri" panose="020F0502020204030204" charset="0"/>
            </a:endParaRPr>
          </a:p>
        </p:txBody>
      </p:sp>
      <p:pic>
        <p:nvPicPr>
          <p:cNvPr id="12" name="图片 11"/>
          <p:cNvPicPr>
            <a:picLocks noChangeAspect="1"/>
          </p:cNvPicPr>
          <p:nvPr/>
        </p:nvPicPr>
        <p:blipFill>
          <a:blip r:embed="rId3"/>
          <a:stretch>
            <a:fillRect/>
          </a:stretch>
        </p:blipFill>
        <p:spPr>
          <a:xfrm>
            <a:off x="9831221" y="155208"/>
            <a:ext cx="2031916" cy="705050"/>
          </a:xfrm>
          <a:prstGeom prst="rect">
            <a:avLst/>
          </a:prstGeom>
        </p:spPr>
      </p:pic>
      <p:sp>
        <p:nvSpPr>
          <p:cNvPr id="13" name="1"/>
          <p:cNvSpPr/>
          <p:nvPr>
            <p:custDataLst>
              <p:tags r:id="rId4"/>
            </p:custDataLst>
          </p:nvPr>
        </p:nvSpPr>
        <p:spPr>
          <a:xfrm>
            <a:off x="-8824" y="614172"/>
            <a:ext cx="1213306" cy="290818"/>
          </a:xfrm>
          <a:prstGeom prst="parallelogram">
            <a:avLst>
              <a:gd name="adj" fmla="val 36348"/>
            </a:avLst>
          </a:prstGeom>
          <a:gradFill flip="none" rotWithShape="1">
            <a:gsLst>
              <a:gs pos="9000">
                <a:srgbClr val="04528C">
                  <a:alpha val="0"/>
                </a:srgbClr>
              </a:gs>
              <a:gs pos="100000">
                <a:srgbClr val="04528C">
                  <a:alpha val="87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15" name="2"/>
          <p:cNvSpPr/>
          <p:nvPr>
            <p:custDataLst>
              <p:tags r:id="rId5"/>
            </p:custDataLst>
          </p:nvPr>
        </p:nvSpPr>
        <p:spPr>
          <a:xfrm>
            <a:off x="157730" y="529377"/>
            <a:ext cx="1213306" cy="290818"/>
          </a:xfrm>
          <a:prstGeom prst="parallelogram">
            <a:avLst>
              <a:gd name="adj" fmla="val 36348"/>
            </a:avLst>
          </a:prstGeom>
          <a:gradFill flip="none" rotWithShape="1">
            <a:gsLst>
              <a:gs pos="45000">
                <a:srgbClr val="04528C">
                  <a:alpha val="0"/>
                </a:srgbClr>
              </a:gs>
              <a:gs pos="100000">
                <a:srgbClr val="04528C">
                  <a:alpha val="70000"/>
                </a:srgbClr>
              </a:gs>
            </a:gsLst>
            <a:lin ang="180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dirty="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0" name="任意多边形: 形状 19"/>
          <p:cNvSpPr/>
          <p:nvPr/>
        </p:nvSpPr>
        <p:spPr>
          <a:xfrm>
            <a:off x="2056340" y="6308694"/>
            <a:ext cx="10135661" cy="549306"/>
          </a:xfrm>
          <a:custGeom>
            <a:avLst/>
            <a:gdLst>
              <a:gd name="connsiteX0" fmla="*/ 5659163 w 10135661"/>
              <a:gd name="connsiteY0" fmla="*/ 208 h 549306"/>
              <a:gd name="connsiteX1" fmla="*/ 9934236 w 10135661"/>
              <a:gd name="connsiteY1" fmla="*/ 225717 h 549306"/>
              <a:gd name="connsiteX2" fmla="*/ 10135661 w 10135661"/>
              <a:gd name="connsiteY2" fmla="*/ 225819 h 549306"/>
              <a:gd name="connsiteX3" fmla="*/ 10135661 w 10135661"/>
              <a:gd name="connsiteY3" fmla="*/ 549306 h 549306"/>
              <a:gd name="connsiteX4" fmla="*/ 0 w 10135661"/>
              <a:gd name="connsiteY4" fmla="*/ 549306 h 549306"/>
              <a:gd name="connsiteX5" fmla="*/ 122595 w 10135661"/>
              <a:gd name="connsiteY5" fmla="*/ 535335 h 549306"/>
              <a:gd name="connsiteX6" fmla="*/ 2173266 w 10135661"/>
              <a:gd name="connsiteY6" fmla="*/ 478112 h 549306"/>
              <a:gd name="connsiteX7" fmla="*/ 5407957 w 10135661"/>
              <a:gd name="connsiteY7" fmla="*/ 4872 h 549306"/>
              <a:gd name="connsiteX8" fmla="*/ 5659163 w 10135661"/>
              <a:gd name="connsiteY8" fmla="*/ 208 h 54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35661" h="549306">
                <a:moveTo>
                  <a:pt x="5659163" y="208"/>
                </a:moveTo>
                <a:cubicBezTo>
                  <a:pt x="6956520" y="-7617"/>
                  <a:pt x="8843028" y="207642"/>
                  <a:pt x="9934236" y="225717"/>
                </a:cubicBezTo>
                <a:lnTo>
                  <a:pt x="10135661" y="225819"/>
                </a:lnTo>
                <a:lnTo>
                  <a:pt x="10135661" y="549306"/>
                </a:lnTo>
                <a:lnTo>
                  <a:pt x="0" y="549306"/>
                </a:lnTo>
                <a:lnTo>
                  <a:pt x="122595" y="535335"/>
                </a:lnTo>
                <a:cubicBezTo>
                  <a:pt x="597203" y="501297"/>
                  <a:pt x="1415360" y="555753"/>
                  <a:pt x="2173266" y="478112"/>
                </a:cubicBezTo>
                <a:cubicBezTo>
                  <a:pt x="3097191" y="383464"/>
                  <a:pt x="4114461" y="46938"/>
                  <a:pt x="5407957" y="4872"/>
                </a:cubicBezTo>
                <a:cubicBezTo>
                  <a:pt x="5488800" y="2243"/>
                  <a:pt x="5572672" y="730"/>
                  <a:pt x="5659163" y="208"/>
                </a:cubicBezTo>
                <a:close/>
              </a:path>
            </a:pathLst>
          </a:custGeom>
          <a:solidFill>
            <a:srgbClr val="044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1" name="任意多边形: 形状 20"/>
          <p:cNvSpPr/>
          <p:nvPr/>
        </p:nvSpPr>
        <p:spPr>
          <a:xfrm>
            <a:off x="0" y="6228779"/>
            <a:ext cx="12192000" cy="629221"/>
          </a:xfrm>
          <a:custGeom>
            <a:avLst/>
            <a:gdLst>
              <a:gd name="connsiteX0" fmla="*/ 1594602 w 12192000"/>
              <a:gd name="connsiteY0" fmla="*/ 80 h 904533"/>
              <a:gd name="connsiteX1" fmla="*/ 1790700 w 12192000"/>
              <a:gd name="connsiteY1" fmla="*/ 2833 h 904533"/>
              <a:gd name="connsiteX2" fmla="*/ 5892801 w 12192000"/>
              <a:gd name="connsiteY2" fmla="*/ 561633 h 904533"/>
              <a:gd name="connsiteX3" fmla="*/ 9982200 w 12192000"/>
              <a:gd name="connsiteY3" fmla="*/ 2833 h 904533"/>
              <a:gd name="connsiteX4" fmla="*/ 11933771 w 12192000"/>
              <a:gd name="connsiteY4" fmla="*/ 238230 h 904533"/>
              <a:gd name="connsiteX5" fmla="*/ 12192000 w 12192000"/>
              <a:gd name="connsiteY5" fmla="*/ 309337 h 904533"/>
              <a:gd name="connsiteX6" fmla="*/ 12192000 w 12192000"/>
              <a:gd name="connsiteY6" fmla="*/ 904533 h 904533"/>
              <a:gd name="connsiteX7" fmla="*/ 0 w 12192000"/>
              <a:gd name="connsiteY7" fmla="*/ 904533 h 904533"/>
              <a:gd name="connsiteX8" fmla="*/ 0 w 12192000"/>
              <a:gd name="connsiteY8" fmla="*/ 233167 h 904533"/>
              <a:gd name="connsiteX9" fmla="*/ 127608 w 12192000"/>
              <a:gd name="connsiteY9" fmla="*/ 200775 h 904533"/>
              <a:gd name="connsiteX10" fmla="*/ 1594602 w 12192000"/>
              <a:gd name="connsiteY10" fmla="*/ 80 h 90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904533">
                <a:moveTo>
                  <a:pt x="1594602" y="80"/>
                </a:moveTo>
                <a:cubicBezTo>
                  <a:pt x="1659037" y="-284"/>
                  <a:pt x="1724422" y="584"/>
                  <a:pt x="1790700" y="2833"/>
                </a:cubicBezTo>
                <a:cubicBezTo>
                  <a:pt x="2851150" y="38816"/>
                  <a:pt x="4527550" y="561633"/>
                  <a:pt x="5892801" y="561633"/>
                </a:cubicBezTo>
                <a:cubicBezTo>
                  <a:pt x="7258050" y="561633"/>
                  <a:pt x="8851900" y="15533"/>
                  <a:pt x="9982200" y="2833"/>
                </a:cubicBezTo>
                <a:cubicBezTo>
                  <a:pt x="10688637" y="-5105"/>
                  <a:pt x="11397556" y="104367"/>
                  <a:pt x="11933771" y="238230"/>
                </a:cubicBezTo>
                <a:lnTo>
                  <a:pt x="12192000" y="309337"/>
                </a:lnTo>
                <a:lnTo>
                  <a:pt x="12192000" y="904533"/>
                </a:lnTo>
                <a:lnTo>
                  <a:pt x="0" y="904533"/>
                </a:lnTo>
                <a:lnTo>
                  <a:pt x="0" y="233167"/>
                </a:lnTo>
                <a:lnTo>
                  <a:pt x="127608" y="200775"/>
                </a:lnTo>
                <a:cubicBezTo>
                  <a:pt x="511752" y="106418"/>
                  <a:pt x="1014689" y="3354"/>
                  <a:pt x="1594602" y="80"/>
                </a:cubicBezTo>
                <a:close/>
              </a:path>
            </a:pathLst>
          </a:custGeom>
          <a:solidFill>
            <a:srgbClr val="044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3" name="矩形: 圆角 22"/>
          <p:cNvSpPr/>
          <p:nvPr>
            <p:custDataLst>
              <p:tags r:id="rId6"/>
            </p:custDataLst>
          </p:nvPr>
        </p:nvSpPr>
        <p:spPr>
          <a:xfrm>
            <a:off x="6335395" y="1526540"/>
            <a:ext cx="4892675" cy="2218055"/>
          </a:xfrm>
          <a:prstGeom prst="roundRect">
            <a:avLst>
              <a:gd name="adj" fmla="val 2527"/>
            </a:avLst>
          </a:prstGeom>
          <a:pattFill prst="pct5">
            <a:fgClr>
              <a:srgbClr val="F6F6F6"/>
            </a:fgClr>
            <a:bgClr>
              <a:schemeClr val="bg1"/>
            </a:bgClr>
          </a:pattFill>
          <a:ln>
            <a:noFill/>
          </a:ln>
          <a:effectLst>
            <a:outerShdw blurRad="193040" dist="36195"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868" tIns="43434" rIns="86868" bIns="43434"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710" b="0" i="0" u="none" strike="noStrike" kern="120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4" name="矩形: 圆角 23"/>
          <p:cNvSpPr/>
          <p:nvPr>
            <p:custDataLst>
              <p:tags r:id="rId7"/>
            </p:custDataLst>
          </p:nvPr>
        </p:nvSpPr>
        <p:spPr>
          <a:xfrm>
            <a:off x="770255" y="1526540"/>
            <a:ext cx="4892675" cy="2218055"/>
          </a:xfrm>
          <a:prstGeom prst="roundRect">
            <a:avLst>
              <a:gd name="adj" fmla="val 2527"/>
            </a:avLst>
          </a:prstGeom>
          <a:pattFill prst="pct5">
            <a:fgClr>
              <a:srgbClr val="F6F6F6"/>
            </a:fgClr>
            <a:bgClr>
              <a:schemeClr val="bg1"/>
            </a:bgClr>
          </a:pattFill>
          <a:ln>
            <a:noFill/>
          </a:ln>
          <a:effectLst>
            <a:outerShdw blurRad="193040" dist="36195"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868" tIns="43434" rIns="86868" bIns="43434"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710" b="0" i="0" u="none" strike="noStrike" kern="120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7" name="TextBox 17"/>
          <p:cNvSpPr txBox="1"/>
          <p:nvPr/>
        </p:nvSpPr>
        <p:spPr>
          <a:xfrm>
            <a:off x="770255" y="1526540"/>
            <a:ext cx="4893310" cy="2308860"/>
          </a:xfrm>
          <a:prstGeom prst="rect">
            <a:avLst/>
          </a:prstGeom>
          <a:noFill/>
          <a:effectLst/>
        </p:spPr>
        <p:txBody>
          <a:bodyPr wrap="square" lIns="86868" tIns="43434" rIns="86868" bIns="43434" rtlCol="0">
            <a:noAutofit/>
          </a:bodyPr>
          <a:lstStyle/>
          <a:p>
            <a:pPr marL="0" marR="0" lvl="0" indent="0" algn="just" defTabSz="914400" rtl="0" eaLnBrk="1" fontAlgn="auto" latinLnBrk="0" hangingPunct="1">
              <a:lnSpc>
                <a:spcPct val="130000"/>
              </a:lnSpc>
              <a:spcBef>
                <a:spcPts val="0"/>
              </a:spcBef>
              <a:buClrTx/>
              <a:buSzTx/>
              <a:buFontTx/>
              <a:buNone/>
              <a:defRPr/>
            </a:pPr>
            <a:r>
              <a:rPr kumimoji="0" lang="en-US" altLang="zh-CN"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EEG</a:t>
            </a:r>
            <a:r>
              <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即</a:t>
            </a:r>
            <a:r>
              <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脑电图，通过放置在头皮表面的电极记录，能反映出脑皮层神经微弱放电的变化情况。EEG的电位记录具有较高的时间分辨率，从而使在时间细节上跟踪大脑活动过程成为可能。</a:t>
            </a:r>
            <a:endPar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8" name="矩形 27"/>
          <p:cNvSpPr/>
          <p:nvPr/>
        </p:nvSpPr>
        <p:spPr>
          <a:xfrm>
            <a:off x="2841988" y="967988"/>
            <a:ext cx="749300" cy="436880"/>
          </a:xfrm>
          <a:prstGeom prst="rect">
            <a:avLst/>
          </a:prstGeom>
          <a:effectLst/>
        </p:spPr>
        <p:txBody>
          <a:bodyPr wrap="square" lIns="86868" tIns="43434" rIns="86868" bIns="43434">
            <a:spAutoFit/>
          </a:bodyPr>
          <a:lstStyle/>
          <a:p>
            <a:pPr marL="0" marR="0" lvl="0" indent="0" algn="l" defTabSz="914400" rtl="0" eaLnBrk="1" fontAlgn="auto" latinLnBrk="0" hangingPunct="1">
              <a:lnSpc>
                <a:spcPct val="100000"/>
              </a:lnSpc>
              <a:spcBef>
                <a:spcPts val="0"/>
              </a:spcBef>
              <a:buClrTx/>
              <a:buSzTx/>
              <a:buFontTx/>
              <a:buNone/>
              <a:defRPr/>
            </a:pPr>
            <a:r>
              <a:rPr kumimoji="0" lang="en-US" altLang="zh-CN" sz="2280" b="0" i="0" u="none" strike="noStrike" kern="1200" cap="none" spc="300" normalizeH="0" baseline="0" noProof="0" dirty="0">
                <a:ln>
                  <a:noFill/>
                </a:ln>
                <a:solidFill>
                  <a:schemeClr val="tx1"/>
                </a:solidFill>
                <a:effectLst/>
                <a:uLnTx/>
                <a:uFillTx/>
                <a:latin typeface="Calibri" panose="020F0502020204030204" charset="0"/>
                <a:ea typeface="思源黑体 CN Bold" panose="020B0800000000000000" pitchFamily="34" charset="-122"/>
                <a:sym typeface="Calibri" panose="020F0502020204030204" charset="0"/>
              </a:rPr>
              <a:t>EEG</a:t>
            </a:r>
            <a:endParaRPr kumimoji="0" lang="en-US" altLang="zh-CN" sz="2280" b="0" i="0" u="none" strike="noStrike" kern="1200" cap="none" spc="300" normalizeH="0" baseline="0" noProof="0" dirty="0">
              <a:ln>
                <a:noFill/>
              </a:ln>
              <a:solidFill>
                <a:schemeClr val="tx1"/>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9" name="TextBox 17"/>
          <p:cNvSpPr txBox="1"/>
          <p:nvPr/>
        </p:nvSpPr>
        <p:spPr>
          <a:xfrm>
            <a:off x="6335395" y="1526540"/>
            <a:ext cx="4892040" cy="2218055"/>
          </a:xfrm>
          <a:prstGeom prst="rect">
            <a:avLst/>
          </a:prstGeom>
          <a:noFill/>
          <a:effectLst/>
        </p:spPr>
        <p:txBody>
          <a:bodyPr wrap="square" lIns="86868" tIns="43434" rIns="86868" bIns="43434" rtlCol="0">
            <a:noAutofit/>
          </a:bodyPr>
          <a:lstStyle/>
          <a:p>
            <a:pPr marL="0" marR="0" lvl="0" indent="0" algn="just" defTabSz="914400" rtl="0" eaLnBrk="1" fontAlgn="auto" latinLnBrk="0" hangingPunct="1">
              <a:lnSpc>
                <a:spcPct val="130000"/>
              </a:lnSpc>
              <a:spcBef>
                <a:spcPts val="0"/>
              </a:spcBef>
              <a:buClrTx/>
              <a:buSzTx/>
              <a:buFontTx/>
              <a:buNone/>
              <a:defRPr/>
            </a:pPr>
            <a:r>
              <a:rPr kumimoji="0" lang="en-US" altLang="zh-CN"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NIRS</a:t>
            </a:r>
            <a:r>
              <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即近红外光谱，通过外置光源和接收器，监测大脑特定区域血红蛋白浓度波动的方法。在特定脑区激活时，对氧的需求量增加，从而在大脑中发生代偿性血流动力学反应，使相应区域血红蛋白浓度等生理指标发生变化。</a:t>
            </a:r>
            <a:endPar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30" name="矩形 29"/>
          <p:cNvSpPr/>
          <p:nvPr/>
        </p:nvSpPr>
        <p:spPr>
          <a:xfrm>
            <a:off x="8355979" y="967988"/>
            <a:ext cx="852170" cy="436880"/>
          </a:xfrm>
          <a:prstGeom prst="rect">
            <a:avLst/>
          </a:prstGeom>
          <a:effectLst/>
        </p:spPr>
        <p:txBody>
          <a:bodyPr wrap="square" lIns="86868" tIns="43434" rIns="86868" bIns="43434">
            <a:spAutoFit/>
          </a:bodyPr>
          <a:lstStyle/>
          <a:p>
            <a:pPr marL="0" marR="0" lvl="0" indent="0" algn="l" defTabSz="914400" rtl="0" eaLnBrk="1" fontAlgn="auto" latinLnBrk="0" hangingPunct="1">
              <a:lnSpc>
                <a:spcPct val="100000"/>
              </a:lnSpc>
              <a:spcBef>
                <a:spcPts val="0"/>
              </a:spcBef>
              <a:buClrTx/>
              <a:buSzTx/>
              <a:buFontTx/>
              <a:buNone/>
              <a:defRPr/>
            </a:pPr>
            <a:r>
              <a:rPr kumimoji="0" lang="en-US" altLang="zh-CN" sz="2280" b="0" i="0" u="none" strike="noStrike" kern="1200" cap="none" spc="0" normalizeH="0" baseline="0" noProof="0" dirty="0">
                <a:ln>
                  <a:noFill/>
                </a:ln>
                <a:solidFill>
                  <a:schemeClr val="tx1"/>
                </a:solidFill>
                <a:effectLst/>
                <a:uLnTx/>
                <a:uFillTx/>
                <a:latin typeface="Calibri" panose="020F0502020204030204" charset="0"/>
                <a:ea typeface="思源黑体 CN Bold" panose="020B0800000000000000" pitchFamily="34" charset="-122"/>
                <a:sym typeface="Calibri" panose="020F0502020204030204" charset="0"/>
              </a:rPr>
              <a:t>NIRS</a:t>
            </a:r>
            <a:endParaRPr kumimoji="0" lang="en-US" altLang="zh-CN" sz="2280" b="0" i="0" u="none" strike="noStrike" kern="1200" cap="none" spc="0" normalizeH="0" baseline="0" noProof="0" dirty="0">
              <a:ln>
                <a:noFill/>
              </a:ln>
              <a:solidFill>
                <a:schemeClr val="tx1"/>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3" name="文本框 2"/>
          <p:cNvSpPr txBox="1"/>
          <p:nvPr/>
        </p:nvSpPr>
        <p:spPr>
          <a:xfrm>
            <a:off x="770255" y="4123690"/>
            <a:ext cx="10457815" cy="1017270"/>
          </a:xfrm>
          <a:prstGeom prst="rect">
            <a:avLst/>
          </a:prstGeom>
        </p:spPr>
        <p:txBody>
          <a:bodyPr wrap="square">
            <a:noAutofit/>
            <a:extLst>
              <a:ext uri="{4A0BC546-FE56-4ADE-93B0-CB8AF2F6F144}">
                <wpsdc:textFrameExt xmlns:wpsdc="http://www.wps.cn/officeDocument/2022/drawingmlCustomData" type="text"/>
              </a:ext>
            </a:extLst>
          </a:bodyPr>
          <a:p>
            <a:pPr algn="just"/>
            <a:r>
              <a:rPr lang="zh-CN" altLang="en-US" sz="1800">
                <a:latin typeface="Arial" panose="020B0604020202020204" pitchFamily="34" charset="0"/>
                <a:ea typeface="微软雅黑" panose="020B0503020204020204" charset="-122"/>
              </a:rPr>
              <a:t>EEG以采集电信号的方式实现，NIRS以采集光信号的方式实现，两者所需的信号本身及其采集方式没有物理意义上的相互干扰，可以同时采集，故在现有的脑机接口（</a:t>
            </a:r>
            <a:r>
              <a:rPr lang="en-US" altLang="zh-CN" sz="1800">
                <a:latin typeface="Arial" panose="020B0604020202020204" pitchFamily="34" charset="0"/>
                <a:ea typeface="微软雅黑" panose="020B0503020204020204" charset="-122"/>
              </a:rPr>
              <a:t>BCI</a:t>
            </a:r>
            <a:r>
              <a:rPr lang="zh-CN" altLang="en-US" sz="1800">
                <a:latin typeface="Arial" panose="020B0604020202020204" pitchFamily="34" charset="0"/>
                <a:ea typeface="微软雅黑" panose="020B0503020204020204" charset="-122"/>
              </a:rPr>
              <a:t>）</a:t>
            </a:r>
            <a:r>
              <a:rPr lang="zh-CN" altLang="en-US" sz="1800">
                <a:latin typeface="Arial" panose="020B0604020202020204" pitchFamily="34" charset="0"/>
                <a:ea typeface="微软雅黑" panose="020B0503020204020204" charset="-122"/>
              </a:rPr>
              <a:t>中，EEG和NIRS是较常用的采集信号，将EEG和NIRS联合分析可能得到更精确、更详细的大脑活动状态。</a:t>
            </a:r>
            <a:endParaRPr lang="zh-CN" altLang="en-US" sz="1800">
              <a:latin typeface="Arial" panose="020B0604020202020204" pitchFamily="34" charset="0"/>
              <a:ea typeface="微软雅黑" panose="020B0503020204020204" charset="-122"/>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2" name="矩形 1"/>
          <p:cNvSpPr/>
          <p:nvPr/>
        </p:nvSpPr>
        <p:spPr>
          <a:xfrm>
            <a:off x="9237147" y="343555"/>
            <a:ext cx="2672080" cy="521970"/>
          </a:xfrm>
          <a:prstGeom prst="rect">
            <a:avLst/>
          </a:prstGeom>
        </p:spPr>
        <p:txBody>
          <a:bodyPr wrap="none">
            <a:spAutoFit/>
          </a:bodyPr>
          <a:lstStyle/>
          <a:p>
            <a:pPr lvl="0" algn="ctr">
              <a:defRPr/>
            </a:pP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研究意义与</a:t>
            </a:r>
            <a:r>
              <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现状</a:t>
            </a:r>
            <a:endParaRPr kumimoji="0" lang="zh-CN" altLang="en-US" sz="28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cxnSp>
        <p:nvCxnSpPr>
          <p:cNvPr id="3" name="直接连接符 2"/>
          <p:cNvCxnSpPr/>
          <p:nvPr/>
        </p:nvCxnSpPr>
        <p:spPr>
          <a:xfrm>
            <a:off x="11036324" y="1022803"/>
            <a:ext cx="57941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428297" y="1766142"/>
            <a:ext cx="6096000" cy="3367795"/>
            <a:chOff x="5503862" y="2229057"/>
            <a:chExt cx="6096000" cy="3367795"/>
          </a:xfrm>
        </p:grpSpPr>
        <p:sp>
          <p:nvSpPr>
            <p:cNvPr id="15" name="矩形 14"/>
            <p:cNvSpPr/>
            <p:nvPr/>
          </p:nvSpPr>
          <p:spPr>
            <a:xfrm>
              <a:off x="5503862" y="2848572"/>
              <a:ext cx="6096000" cy="2748280"/>
            </a:xfrm>
            <a:prstGeom prst="rect">
              <a:avLst/>
            </a:prstGeom>
          </p:spPr>
          <p:txBody>
            <a:bodyPr wrap="square">
              <a:spAutoFit/>
            </a:bodyPr>
            <a:lstStyle/>
            <a:p>
              <a:pPr algn="just">
                <a:lnSpc>
                  <a:spcPct val="120000"/>
                </a:lnSpc>
                <a:defRPr/>
              </a:pPr>
              <a:r>
                <a:rPr lang="zh-CN" altLang="en-US" dirty="0">
                  <a:solidFill>
                    <a:srgbClr val="FFFFFF"/>
                  </a:solidFill>
                </a:rPr>
                <a:t>随着研究者对这两种信号本身及其相互联系的不断加深，其形式于近几年从较为简单的基于贝叶斯的决策层融合，到基于特征筛选和拼接的特征层融合，再到基于优化卷积神经网络、长短期记忆</a:t>
              </a:r>
              <a:r>
                <a:rPr lang="zh-CN" altLang="en-US" dirty="0">
                  <a:solidFill>
                    <a:srgbClr val="FFFFFF"/>
                  </a:solidFill>
                </a:rPr>
                <a:t>网络等深度学习方法的数据层融合，由浅入深逐渐发展。就目前研究现状而言，决策层和特征层融合均能给混合BCI带来一定效果的提升，而利用深度学习方向的数据层融合方法，某些特定范式的指令融合分类准确率可达99%以上。</a:t>
              </a:r>
              <a:endParaRPr lang="zh-CN" altLang="en-US" dirty="0">
                <a:solidFill>
                  <a:srgbClr val="FFFFFF"/>
                </a:solidFill>
              </a:endParaRPr>
            </a:p>
          </p:txBody>
        </p:sp>
        <p:sp>
          <p:nvSpPr>
            <p:cNvPr id="16" name="矩形 15"/>
            <p:cNvSpPr/>
            <p:nvPr/>
          </p:nvSpPr>
          <p:spPr>
            <a:xfrm>
              <a:off x="5503862" y="2229057"/>
              <a:ext cx="6096000" cy="534035"/>
            </a:xfrm>
            <a:prstGeom prst="rect">
              <a:avLst/>
            </a:prstGeom>
          </p:spPr>
          <p:txBody>
            <a:bodyPr>
              <a:spAutoFit/>
            </a:bodyPr>
            <a:lstStyle/>
            <a:p>
              <a:pPr lvl="0" algn="just">
                <a:lnSpc>
                  <a:spcPct val="120000"/>
                </a:lnSpc>
                <a:defRPr/>
              </a:pPr>
              <a:r>
                <a:rPr kumimoji="0" lang="zh-CN" altLang="en-US" sz="24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研究</a:t>
              </a:r>
              <a:r>
                <a:rPr kumimoji="0" lang="zh-CN" altLang="en-US" sz="24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rPr>
                <a:t>现状</a:t>
              </a:r>
              <a:endParaRPr kumimoji="0" lang="zh-CN" altLang="en-US" sz="2400" b="1" i="0" u="none" strike="noStrike" kern="1200" cap="none" spc="0" normalizeH="0" baseline="0" noProof="0" dirty="0">
                <a:ln>
                  <a:noFill/>
                </a:ln>
                <a:solidFill>
                  <a:srgbClr val="FFFFFF"/>
                </a:solidFill>
                <a:effectLst/>
                <a:uLnTx/>
                <a:uFillTx/>
                <a:latin typeface="Arial" panose="020B0604020202020204"/>
                <a:ea typeface="微软雅黑" panose="020B0503020204020204" charset="-122"/>
                <a:cs typeface="+mn-cs"/>
              </a:endParaRPr>
            </a:p>
          </p:txBody>
        </p:sp>
      </p:grpSp>
      <p:sp>
        <p:nvSpPr>
          <p:cNvPr id="29" name="矩形 28"/>
          <p:cNvSpPr/>
          <p:nvPr/>
        </p:nvSpPr>
        <p:spPr>
          <a:xfrm>
            <a:off x="0" y="0"/>
            <a:ext cx="4940300" cy="3429000"/>
          </a:xfrm>
          <a:prstGeom prst="rect">
            <a:avLst/>
          </a:prstGeom>
          <a:solidFill>
            <a:srgbClr val="0070C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30" name="矩形 29"/>
          <p:cNvSpPr/>
          <p:nvPr/>
        </p:nvSpPr>
        <p:spPr>
          <a:xfrm>
            <a:off x="279377" y="336878"/>
            <a:ext cx="4374530" cy="2736522"/>
          </a:xfrm>
          <a:prstGeom prst="rect">
            <a:avLst/>
          </a:prstGeom>
          <a:noFill/>
          <a:ln w="38100">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31" name="矩形 30"/>
          <p:cNvSpPr/>
          <p:nvPr/>
        </p:nvSpPr>
        <p:spPr>
          <a:xfrm>
            <a:off x="457200" y="470535"/>
            <a:ext cx="4044315" cy="2453640"/>
          </a:xfrm>
          <a:prstGeom prst="rect">
            <a:avLst/>
          </a:prstGeom>
        </p:spPr>
        <p:txBody>
          <a:bodyPr wrap="square">
            <a:spAutoFit/>
          </a:bodyPr>
          <a:lstStyle/>
          <a:p>
            <a:pPr algn="just">
              <a:lnSpc>
                <a:spcPct val="120000"/>
              </a:lnSpc>
              <a:defRPr/>
            </a:pPr>
            <a:r>
              <a:rPr lang="zh-CN" altLang="en-US" sz="2000" dirty="0">
                <a:solidFill>
                  <a:srgbClr val="FFFFFF"/>
                </a:solidFill>
              </a:rPr>
              <a:t>研究意义：</a:t>
            </a:r>
            <a:endParaRPr lang="zh-CN" altLang="en-US" sz="2000" dirty="0">
              <a:solidFill>
                <a:srgbClr val="FFFFFF"/>
              </a:solidFill>
            </a:endParaRPr>
          </a:p>
          <a:p>
            <a:pPr algn="just">
              <a:lnSpc>
                <a:spcPct val="120000"/>
              </a:lnSpc>
              <a:defRPr/>
            </a:pPr>
            <a:r>
              <a:rPr lang="zh-CN" altLang="en-US" dirty="0">
                <a:solidFill>
                  <a:srgbClr val="FFFFFF"/>
                </a:solidFill>
              </a:rPr>
              <a:t>与单模态BCI相比，将EEG和NIRS联合分析的混合BCI系统能在多种范式上提供更多的指令集，提高脑机接口系统分类的鲁棒性与准确率，也能够对情绪状态、持续注意等时间尺度较长的状态进行精细的识别与估计。</a:t>
            </a:r>
            <a:endParaRPr lang="zh-CN" altLang="en-US" dirty="0">
              <a:solidFill>
                <a:srgbClr val="FFFFFF"/>
              </a:solidFill>
            </a:endParaRPr>
          </a:p>
        </p:txBody>
      </p:sp>
      <p:pic>
        <p:nvPicPr>
          <p:cNvPr id="6" name="图片占位符 5" descr="捕获"/>
          <p:cNvPicPr>
            <a:picLocks noChangeAspect="1"/>
          </p:cNvPicPr>
          <p:nvPr>
            <p:ph type="pic" sz="quarter" idx="11"/>
            <p:custDataLst>
              <p:tags r:id="rId1"/>
            </p:custDataLst>
          </p:nvPr>
        </p:nvPicPr>
        <p:blipFill>
          <a:blip r:embed="rId2"/>
          <a:stretch>
            <a:fillRect/>
          </a:stretch>
        </p:blipFill>
        <p:spPr>
          <a:xfrm>
            <a:off x="95885" y="3429000"/>
            <a:ext cx="4843780" cy="3429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0"/>
            <a:ext cx="12192000"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8" name="文本框 7"/>
          <p:cNvSpPr txBox="1"/>
          <p:nvPr/>
        </p:nvSpPr>
        <p:spPr>
          <a:xfrm>
            <a:off x="4427485" y="-260825"/>
            <a:ext cx="184731"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6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grpSp>
        <p:nvGrpSpPr>
          <p:cNvPr id="45" name="组合 44"/>
          <p:cNvGrpSpPr/>
          <p:nvPr/>
        </p:nvGrpSpPr>
        <p:grpSpPr>
          <a:xfrm>
            <a:off x="800098" y="-1"/>
            <a:ext cx="1966250" cy="914401"/>
            <a:chOff x="800098" y="-1"/>
            <a:chExt cx="1966250" cy="914401"/>
          </a:xfrm>
        </p:grpSpPr>
        <p:sp>
          <p:nvSpPr>
            <p:cNvPr id="46" name="矩形 45"/>
            <p:cNvSpPr/>
            <p:nvPr/>
          </p:nvSpPr>
          <p:spPr>
            <a:xfrm>
              <a:off x="800098" y="-1"/>
              <a:ext cx="1966250" cy="9144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47" name="图片 46"/>
            <p:cNvPicPr>
              <a:picLocks noChangeAspect="1"/>
            </p:cNvPicPr>
            <p:nvPr/>
          </p:nvPicPr>
          <p:blipFill>
            <a:blip r:embed="rId1">
              <a:biLevel thresh="50000"/>
              <a:extLst>
                <a:ext uri="{BEBA8EAE-BF5A-486C-A8C5-ECC9F3942E4B}">
                  <a14:imgProps xmlns:a14="http://schemas.microsoft.com/office/drawing/2010/main">
                    <a14:imgLayer r:embed="rId2">
                      <a14:imgEffect>
                        <a14:brightnessContrast bright="40000" contrast="400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009137" y="115563"/>
              <a:ext cx="1548173" cy="683272"/>
            </a:xfrm>
            <a:prstGeom prst="rect">
              <a:avLst/>
            </a:prstGeom>
          </p:spPr>
        </p:pic>
      </p:grpSp>
      <p:grpSp>
        <p:nvGrpSpPr>
          <p:cNvPr id="57" name="组合 56"/>
          <p:cNvGrpSpPr/>
          <p:nvPr/>
        </p:nvGrpSpPr>
        <p:grpSpPr>
          <a:xfrm>
            <a:off x="1867511" y="2328955"/>
            <a:ext cx="8456978" cy="3114489"/>
            <a:chOff x="1867511" y="2568653"/>
            <a:chExt cx="8456978" cy="3114489"/>
          </a:xfrm>
        </p:grpSpPr>
        <p:grpSp>
          <p:nvGrpSpPr>
            <p:cNvPr id="5" name="组合 4"/>
            <p:cNvGrpSpPr/>
            <p:nvPr/>
          </p:nvGrpSpPr>
          <p:grpSpPr>
            <a:xfrm>
              <a:off x="1867511" y="2863455"/>
              <a:ext cx="8456978" cy="2819687"/>
              <a:chOff x="3982805" y="2954895"/>
              <a:chExt cx="7526115" cy="2085013"/>
            </a:xfrm>
          </p:grpSpPr>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t="22612" b="1"/>
              <a:stretch>
                <a:fillRect/>
              </a:stretch>
            </p:blipFill>
            <p:spPr>
              <a:xfrm rot="16200000">
                <a:off x="8353219" y="1884207"/>
                <a:ext cx="2085013" cy="4226389"/>
              </a:xfrm>
              <a:custGeom>
                <a:avLst/>
                <a:gdLst>
                  <a:gd name="connsiteX0" fmla="*/ 0 w 2085013"/>
                  <a:gd name="connsiteY0" fmla="*/ 0 h 3889585"/>
                  <a:gd name="connsiteX1" fmla="*/ 2085013 w 2085013"/>
                  <a:gd name="connsiteY1" fmla="*/ 0 h 3889585"/>
                  <a:gd name="connsiteX2" fmla="*/ 2085013 w 2085013"/>
                  <a:gd name="connsiteY2" fmla="*/ 822283 h 3889585"/>
                  <a:gd name="connsiteX3" fmla="*/ 530032 w 2085013"/>
                  <a:gd name="connsiteY3" fmla="*/ 822283 h 3889585"/>
                  <a:gd name="connsiteX4" fmla="*/ 530032 w 2085013"/>
                  <a:gd name="connsiteY4" fmla="*/ 2739450 h 3889585"/>
                  <a:gd name="connsiteX5" fmla="*/ 2085013 w 2085013"/>
                  <a:gd name="connsiteY5" fmla="*/ 2739450 h 3889585"/>
                  <a:gd name="connsiteX6" fmla="*/ 2085013 w 2085013"/>
                  <a:gd name="connsiteY6" fmla="*/ 3889585 h 3889585"/>
                  <a:gd name="connsiteX7" fmla="*/ 0 w 2085013"/>
                  <a:gd name="connsiteY7" fmla="*/ 3889585 h 388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013" h="3889585">
                    <a:moveTo>
                      <a:pt x="0" y="0"/>
                    </a:moveTo>
                    <a:lnTo>
                      <a:pt x="2085013" y="0"/>
                    </a:lnTo>
                    <a:lnTo>
                      <a:pt x="2085013" y="822283"/>
                    </a:lnTo>
                    <a:lnTo>
                      <a:pt x="530032" y="822283"/>
                    </a:lnTo>
                    <a:lnTo>
                      <a:pt x="530032" y="2739450"/>
                    </a:lnTo>
                    <a:lnTo>
                      <a:pt x="2085013" y="2739450"/>
                    </a:lnTo>
                    <a:lnTo>
                      <a:pt x="2085013" y="3889585"/>
                    </a:lnTo>
                    <a:lnTo>
                      <a:pt x="0" y="3889585"/>
                    </a:lnTo>
                    <a:close/>
                  </a:path>
                </a:pathLst>
              </a:custGeom>
            </p:spPr>
          </p:pic>
          <p:pic>
            <p:nvPicPr>
              <p:cNvPr id="49" name="图片 48"/>
              <p:cNvPicPr>
                <a:picLocks noChangeAspect="1"/>
              </p:cNvPicPr>
              <p:nvPr/>
            </p:nvPicPr>
            <p:blipFill rotWithShape="1">
              <a:blip r:embed="rId3">
                <a:extLst>
                  <a:ext uri="{28A0092B-C50C-407E-A947-70E740481C1C}">
                    <a14:useLocalDpi xmlns:a14="http://schemas.microsoft.com/office/drawing/2010/main" val="0"/>
                  </a:ext>
                </a:extLst>
              </a:blip>
              <a:srcRect t="22612" b="1"/>
              <a:stretch>
                <a:fillRect/>
              </a:stretch>
            </p:blipFill>
            <p:spPr>
              <a:xfrm rot="5400000" flipH="1">
                <a:off x="5053493" y="1884207"/>
                <a:ext cx="2085013" cy="4226389"/>
              </a:xfrm>
              <a:custGeom>
                <a:avLst/>
                <a:gdLst>
                  <a:gd name="connsiteX0" fmla="*/ 0 w 2085013"/>
                  <a:gd name="connsiteY0" fmla="*/ 0 h 3889585"/>
                  <a:gd name="connsiteX1" fmla="*/ 2085013 w 2085013"/>
                  <a:gd name="connsiteY1" fmla="*/ 0 h 3889585"/>
                  <a:gd name="connsiteX2" fmla="*/ 2085013 w 2085013"/>
                  <a:gd name="connsiteY2" fmla="*/ 822283 h 3889585"/>
                  <a:gd name="connsiteX3" fmla="*/ 530032 w 2085013"/>
                  <a:gd name="connsiteY3" fmla="*/ 822283 h 3889585"/>
                  <a:gd name="connsiteX4" fmla="*/ 530032 w 2085013"/>
                  <a:gd name="connsiteY4" fmla="*/ 2739450 h 3889585"/>
                  <a:gd name="connsiteX5" fmla="*/ 2085013 w 2085013"/>
                  <a:gd name="connsiteY5" fmla="*/ 2739450 h 3889585"/>
                  <a:gd name="connsiteX6" fmla="*/ 2085013 w 2085013"/>
                  <a:gd name="connsiteY6" fmla="*/ 3889585 h 3889585"/>
                  <a:gd name="connsiteX7" fmla="*/ 0 w 2085013"/>
                  <a:gd name="connsiteY7" fmla="*/ 3889585 h 388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013" h="3889585">
                    <a:moveTo>
                      <a:pt x="0" y="0"/>
                    </a:moveTo>
                    <a:lnTo>
                      <a:pt x="2085013" y="0"/>
                    </a:lnTo>
                    <a:lnTo>
                      <a:pt x="2085013" y="822283"/>
                    </a:lnTo>
                    <a:lnTo>
                      <a:pt x="530032" y="822283"/>
                    </a:lnTo>
                    <a:lnTo>
                      <a:pt x="530032" y="2739450"/>
                    </a:lnTo>
                    <a:lnTo>
                      <a:pt x="2085013" y="2739450"/>
                    </a:lnTo>
                    <a:lnTo>
                      <a:pt x="2085013" y="3889585"/>
                    </a:lnTo>
                    <a:lnTo>
                      <a:pt x="0" y="3889585"/>
                    </a:lnTo>
                    <a:close/>
                  </a:path>
                </a:pathLst>
              </a:custGeom>
            </p:spPr>
          </p:pic>
        </p:grpSp>
        <p:sp>
          <p:nvSpPr>
            <p:cNvPr id="10" name="矩形 9"/>
            <p:cNvSpPr/>
            <p:nvPr/>
          </p:nvSpPr>
          <p:spPr>
            <a:xfrm>
              <a:off x="2305325" y="3598509"/>
              <a:ext cx="7581349" cy="101473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信号融合</a:t>
              </a:r>
              <a:r>
                <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层级</a:t>
              </a:r>
              <a:endPar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50" name="文本框 49"/>
            <p:cNvSpPr txBox="1"/>
            <p:nvPr/>
          </p:nvSpPr>
          <p:spPr>
            <a:xfrm>
              <a:off x="2346463" y="4731153"/>
              <a:ext cx="7499075" cy="36830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SIGNAL FUSION LEVEL</a:t>
              </a:r>
              <a:endParaRPr kumimoji="0" lang="en-US" altLang="zh-CN"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56" name="矩形 55"/>
            <p:cNvSpPr/>
            <p:nvPr/>
          </p:nvSpPr>
          <p:spPr>
            <a:xfrm>
              <a:off x="4067668" y="2568653"/>
              <a:ext cx="4056664" cy="830997"/>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haroni" panose="02010803020104030203" pitchFamily="2" charset="-79"/>
                </a:rPr>
                <a:t>PART·TWO</a:t>
              </a:r>
              <a:endParaRPr kumimoji="0" lang="en-US" altLang="zh-CN"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haroni" panose="02010803020104030203" pitchFamily="2" charset="-79"/>
              </a:endParaRPr>
            </a:p>
          </p:txBody>
        </p:sp>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p:cTn id="12" dur="500" fill="hold"/>
                                        <p:tgtEl>
                                          <p:spTgt spid="57"/>
                                        </p:tgtEl>
                                        <p:attrNameLst>
                                          <p:attrName>ppt_w</p:attrName>
                                        </p:attrNameLst>
                                      </p:cBhvr>
                                      <p:tavLst>
                                        <p:tav tm="0">
                                          <p:val>
                                            <p:fltVal val="0"/>
                                          </p:val>
                                        </p:tav>
                                        <p:tav tm="100000">
                                          <p:val>
                                            <p:strVal val="#ppt_w"/>
                                          </p:val>
                                        </p:tav>
                                      </p:tavLst>
                                    </p:anim>
                                    <p:anim calcmode="lin" valueType="num">
                                      <p:cBhvr>
                                        <p:cTn id="13" dur="500" fill="hold"/>
                                        <p:tgtEl>
                                          <p:spTgt spid="57"/>
                                        </p:tgtEl>
                                        <p:attrNameLst>
                                          <p:attrName>ppt_h</p:attrName>
                                        </p:attrNameLst>
                                      </p:cBhvr>
                                      <p:tavLst>
                                        <p:tav tm="0">
                                          <p:val>
                                            <p:fltVal val="0"/>
                                          </p:val>
                                        </p:tav>
                                        <p:tav tm="100000">
                                          <p:val>
                                            <p:strVal val="#ppt_h"/>
                                          </p:val>
                                        </p:tav>
                                      </p:tavLst>
                                    </p:anim>
                                    <p:animEffect transition="in" filter="fade">
                                      <p:cBhvr>
                                        <p:cTn id="1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26560" y="343555"/>
            <a:ext cx="3738880" cy="52197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0070C0"/>
                </a:solidFill>
                <a:effectLst/>
                <a:uLnTx/>
                <a:uFillTx/>
                <a:latin typeface="Arial" panose="020B0604020202020204"/>
                <a:ea typeface="微软雅黑" panose="020B0503020204020204" charset="-122"/>
                <a:cs typeface="+mn-cs"/>
              </a:rPr>
              <a:t>信号融合层级</a:t>
            </a:r>
            <a:r>
              <a:rPr kumimoji="0" lang="zh-CN" altLang="en-US" sz="2800" b="1" i="0" u="none" strike="noStrike" kern="1200" cap="none" spc="0" normalizeH="0" baseline="0" noProof="0" dirty="0">
                <a:ln>
                  <a:noFill/>
                </a:ln>
                <a:solidFill>
                  <a:srgbClr val="0070C0"/>
                </a:solidFill>
                <a:effectLst/>
                <a:uLnTx/>
                <a:uFillTx/>
                <a:latin typeface="Arial" panose="020B0604020202020204"/>
                <a:ea typeface="微软雅黑" panose="020B0503020204020204" charset="-122"/>
                <a:cs typeface="+mn-cs"/>
              </a:rPr>
              <a:t>处理过程</a:t>
            </a:r>
            <a:endParaRPr kumimoji="0" lang="zh-CN" altLang="en-US" sz="2800" b="1" i="0" u="none" strike="noStrike" kern="1200" cap="none" spc="0" normalizeH="0" baseline="0" noProof="0" dirty="0">
              <a:ln>
                <a:noFill/>
              </a:ln>
              <a:solidFill>
                <a:srgbClr val="0070C0"/>
              </a:solidFill>
              <a:effectLst/>
              <a:uLnTx/>
              <a:uFillTx/>
              <a:latin typeface="Arial" panose="020B0604020202020204"/>
              <a:ea typeface="微软雅黑" panose="020B0503020204020204" charset="-122"/>
              <a:cs typeface="+mn-cs"/>
            </a:endParaRPr>
          </a:p>
        </p:txBody>
      </p:sp>
      <p:cxnSp>
        <p:nvCxnSpPr>
          <p:cNvPr id="3" name="直接连接符 2"/>
          <p:cNvCxnSpPr/>
          <p:nvPr/>
        </p:nvCxnSpPr>
        <p:spPr>
          <a:xfrm>
            <a:off x="5806293" y="1022803"/>
            <a:ext cx="579414"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7677150" y="1617980"/>
            <a:ext cx="2266315" cy="53403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rPr>
              <a:t>决策层</a:t>
            </a:r>
            <a:r>
              <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rPr>
              <a:t>融合</a:t>
            </a:r>
            <a:endPar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endParaRPr>
          </a:p>
        </p:txBody>
      </p:sp>
      <p:sp>
        <p:nvSpPr>
          <p:cNvPr id="25" name="矩形 24"/>
          <p:cNvSpPr/>
          <p:nvPr/>
        </p:nvSpPr>
        <p:spPr>
          <a:xfrm>
            <a:off x="7677150" y="3070860"/>
            <a:ext cx="2266315" cy="53403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rPr>
              <a:t>特征层</a:t>
            </a:r>
            <a:r>
              <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rPr>
              <a:t>融合</a:t>
            </a:r>
            <a:endPar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endParaRPr>
          </a:p>
        </p:txBody>
      </p:sp>
      <p:sp>
        <p:nvSpPr>
          <p:cNvPr id="29" name="矩形 28"/>
          <p:cNvSpPr/>
          <p:nvPr/>
        </p:nvSpPr>
        <p:spPr>
          <a:xfrm>
            <a:off x="7677150" y="4523740"/>
            <a:ext cx="2266315" cy="53403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rPr>
              <a:t>数据层</a:t>
            </a:r>
            <a:r>
              <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rPr>
              <a:t>融合</a:t>
            </a:r>
            <a:endParaRPr kumimoji="0" lang="zh-CN" altLang="en-US" sz="2400" b="1" i="0" u="none" strike="noStrike" kern="1200" cap="none" spc="0" normalizeH="0" baseline="0" noProof="0" dirty="0">
              <a:ln>
                <a:noFill/>
              </a:ln>
              <a:solidFill>
                <a:srgbClr val="222A35"/>
              </a:solidFill>
              <a:effectLst/>
              <a:uLnTx/>
              <a:uFillTx/>
              <a:latin typeface="Arial" panose="020B0604020202020204"/>
              <a:ea typeface="微软雅黑" panose="020B0503020204020204" charset="-122"/>
              <a:cs typeface="+mn-cs"/>
            </a:endParaRPr>
          </a:p>
        </p:txBody>
      </p:sp>
      <p:pic>
        <p:nvPicPr>
          <p:cNvPr id="12" name="图片 11" descr="捕获"/>
          <p:cNvPicPr>
            <a:picLocks noChangeAspect="1"/>
          </p:cNvPicPr>
          <p:nvPr/>
        </p:nvPicPr>
        <p:blipFill>
          <a:blip r:embed="rId1"/>
          <a:stretch>
            <a:fillRect/>
          </a:stretch>
        </p:blipFill>
        <p:spPr>
          <a:xfrm>
            <a:off x="546735" y="1557655"/>
            <a:ext cx="5549265" cy="4028440"/>
          </a:xfrm>
          <a:prstGeom prst="rect">
            <a:avLst/>
          </a:prstGeom>
        </p:spPr>
      </p:pic>
      <p:sp>
        <p:nvSpPr>
          <p:cNvPr id="13" name="文本框 12"/>
          <p:cNvSpPr txBox="1"/>
          <p:nvPr/>
        </p:nvSpPr>
        <p:spPr>
          <a:xfrm>
            <a:off x="1280160" y="5469890"/>
            <a:ext cx="4082415" cy="36830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1800">
                <a:latin typeface="Arial" panose="020B0604020202020204" pitchFamily="34" charset="0"/>
                <a:ea typeface="微软雅黑" panose="020B0503020204020204" charset="-122"/>
              </a:rPr>
              <a:t> </a:t>
            </a:r>
            <a:r>
              <a:rPr lang="zh-CN" altLang="en-US" sz="1200">
                <a:latin typeface="Arial" panose="020B0604020202020204" pitchFamily="34" charset="0"/>
                <a:ea typeface="微软雅黑" panose="020B0503020204020204" charset="-122"/>
              </a:rPr>
              <a:t>决策层融合、特征层融合与数据层融合的处理过程示意图</a:t>
            </a:r>
            <a:endParaRPr lang="zh-CN" altLang="en-US" sz="1200">
              <a:latin typeface="Arial" panose="020B0604020202020204" pitchFamily="34" charset="0"/>
              <a:ea typeface="微软雅黑" panose="020B0503020204020204" charset="-122"/>
            </a:endParaRPr>
          </a:p>
        </p:txBody>
      </p:sp>
      <p:sp>
        <p:nvSpPr>
          <p:cNvPr id="15" name="左大括号 14"/>
          <p:cNvSpPr/>
          <p:nvPr/>
        </p:nvSpPr>
        <p:spPr>
          <a:xfrm>
            <a:off x="6953885" y="1557655"/>
            <a:ext cx="472440" cy="3646170"/>
          </a:xfrm>
          <a:prstGeom prst="leftBrace">
            <a:avLst/>
          </a:prstGeom>
          <a:ln w="31750" cap="rnd">
            <a:solidFill>
              <a:schemeClr val="tx1"/>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custDataLst>
              <p:tags r:id="rId1"/>
            </p:custDataLst>
          </p:nvPr>
        </p:nvSpPr>
        <p:spPr>
          <a:xfrm>
            <a:off x="0" y="0"/>
            <a:ext cx="12192000"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8" name="文本框 17"/>
          <p:cNvSpPr txBox="1"/>
          <p:nvPr/>
        </p:nvSpPr>
        <p:spPr>
          <a:xfrm>
            <a:off x="5084445" y="392430"/>
            <a:ext cx="202374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2800">
                <a:solidFill>
                  <a:schemeClr val="bg1"/>
                </a:solidFill>
                <a:uFillTx/>
                <a:latin typeface="Arial" panose="020B0604020202020204" pitchFamily="34" charset="0"/>
                <a:ea typeface="微软雅黑" panose="020B0503020204020204" charset="-122"/>
              </a:rPr>
              <a:t>决策层融合</a:t>
            </a:r>
            <a:endParaRPr lang="zh-CN" altLang="en-US" sz="2800">
              <a:solidFill>
                <a:schemeClr val="bg1"/>
              </a:solidFill>
              <a:uFillTx/>
              <a:latin typeface="Arial" panose="020B0604020202020204" pitchFamily="34" charset="0"/>
              <a:ea typeface="微软雅黑" panose="020B0503020204020204" charset="-122"/>
            </a:endParaRPr>
          </a:p>
        </p:txBody>
      </p:sp>
      <p:sp>
        <p:nvSpPr>
          <p:cNvPr id="19" name="文本框 18"/>
          <p:cNvSpPr txBox="1"/>
          <p:nvPr/>
        </p:nvSpPr>
        <p:spPr>
          <a:xfrm>
            <a:off x="2010410" y="1242695"/>
            <a:ext cx="8172450" cy="4154170"/>
          </a:xfrm>
          <a:prstGeom prst="rect">
            <a:avLst/>
          </a:prstGeom>
        </p:spPr>
        <p:txBody>
          <a:bodyPr wrap="square">
            <a:spAutoFit/>
            <a:extLst>
              <a:ext uri="{4A0BC546-FE56-4ADE-93B0-CB8AF2F6F144}">
                <wpsdc:textFrameExt xmlns:wpsdc="http://www.wps.cn/officeDocument/2022/drawingmlCustomData" type="text"/>
              </a:ext>
            </a:extLst>
          </a:bodyPr>
          <a:p>
            <a:pPr indent="609600" algn="just" fontAlgn="auto">
              <a:extLst>
                <a:ext uri="{35155182-B16C-46BC-9424-99874614C6A1}">
                  <wpsdc:indentchars xmlns:wpsdc="http://www.wps.cn/officeDocument/2017/drawingmlCustomData" val="200" checksum="4158780845"/>
                </a:ext>
              </a:extLst>
            </a:pPr>
            <a:r>
              <a:rPr lang="zh-CN" altLang="en-US" sz="2400">
                <a:solidFill>
                  <a:schemeClr val="bg1"/>
                </a:solidFill>
                <a:latin typeface="Arial" panose="020B0604020202020204" pitchFamily="34" charset="0"/>
                <a:ea typeface="微软雅黑" panose="020B0503020204020204" charset="-122"/>
              </a:rPr>
              <a:t>决策层融合一般指将各模态信息各自进行处理，并将得到的初步分类结果进行决策或权重分配，得到目标的最终分类结果的融合。</a:t>
            </a:r>
            <a:endParaRPr lang="zh-CN" altLang="en-US" sz="2400">
              <a:solidFill>
                <a:schemeClr val="bg1"/>
              </a:solidFill>
              <a:latin typeface="Arial" panose="020B0604020202020204" pitchFamily="34" charset="0"/>
              <a:ea typeface="微软雅黑" panose="020B0503020204020204" charset="-122"/>
            </a:endParaRPr>
          </a:p>
          <a:p>
            <a:pPr indent="609600" algn="just" fontAlgn="auto">
              <a:extLst>
                <a:ext uri="{35155182-B16C-46BC-9424-99874614C6A1}">
                  <wpsdc:indentchars xmlns:wpsdc="http://www.wps.cn/officeDocument/2017/drawingmlCustomData" val="200" checksum="4158780845"/>
                </a:ext>
              </a:extLst>
            </a:pPr>
            <a:r>
              <a:rPr lang="zh-CN" altLang="en-US" sz="2400">
                <a:solidFill>
                  <a:schemeClr val="bg1"/>
                </a:solidFill>
                <a:latin typeface="Arial" panose="020B0604020202020204" pitchFamily="34" charset="0"/>
                <a:ea typeface="微软雅黑" panose="020B0503020204020204" charset="-122"/>
              </a:rPr>
              <a:t>决策层融合是根据已有的分类结果决定最终的分类结果的融合过程。一般而言，各模态的分类结果的决定策略或由训练集的结果确定，或在BCI的使用过程中自适应调节。现有的决定策略的选择一般为贝叶斯方法，构建混淆矩阵等纯数学方法，不涉及EEG和NIRS信号的内在机制或联系，这也导致决策层融合的研究深度有限。但由于决策层融合的算法复杂度一般较为简单，运行快速，这种融合方式有一定的实际应用价值。</a:t>
            </a:r>
            <a:endParaRPr lang="zh-CN" altLang="en-US" sz="2400">
              <a:solidFill>
                <a:schemeClr val="bg1"/>
              </a:solidFill>
              <a:latin typeface="Arial" panose="020B0604020202020204" pitchFamily="34" charset="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custDataLst>
              <p:tags r:id="rId1"/>
            </p:custDataLst>
          </p:nvPr>
        </p:nvSpPr>
        <p:spPr>
          <a:xfrm>
            <a:off x="0" y="0"/>
            <a:ext cx="12192000"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8" name="文本框 17"/>
          <p:cNvSpPr txBox="1"/>
          <p:nvPr/>
        </p:nvSpPr>
        <p:spPr>
          <a:xfrm>
            <a:off x="5084445" y="392430"/>
            <a:ext cx="202374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2800">
                <a:solidFill>
                  <a:schemeClr val="bg1"/>
                </a:solidFill>
                <a:uFillTx/>
                <a:latin typeface="Arial" panose="020B0604020202020204" pitchFamily="34" charset="0"/>
                <a:ea typeface="微软雅黑" panose="020B0503020204020204" charset="-122"/>
              </a:rPr>
              <a:t>特征层融合</a:t>
            </a:r>
            <a:endParaRPr lang="zh-CN" altLang="en-US" sz="2800">
              <a:solidFill>
                <a:schemeClr val="bg1"/>
              </a:solidFill>
              <a:uFillTx/>
              <a:latin typeface="Arial" panose="020B0604020202020204" pitchFamily="34" charset="0"/>
              <a:ea typeface="微软雅黑" panose="020B0503020204020204" charset="-122"/>
            </a:endParaRPr>
          </a:p>
        </p:txBody>
      </p:sp>
      <p:sp>
        <p:nvSpPr>
          <p:cNvPr id="19" name="文本框 18"/>
          <p:cNvSpPr txBox="1"/>
          <p:nvPr/>
        </p:nvSpPr>
        <p:spPr>
          <a:xfrm>
            <a:off x="2010410" y="1242695"/>
            <a:ext cx="8172450" cy="4154170"/>
          </a:xfrm>
          <a:prstGeom prst="rect">
            <a:avLst/>
          </a:prstGeom>
        </p:spPr>
        <p:txBody>
          <a:bodyPr wrap="square">
            <a:spAutoFit/>
            <a:extLst>
              <a:ext uri="{4A0BC546-FE56-4ADE-93B0-CB8AF2F6F144}">
                <wpsdc:textFrameExt xmlns:wpsdc="http://www.wps.cn/officeDocument/2022/drawingmlCustomData" type="text"/>
              </a:ext>
            </a:extLst>
          </a:bodyPr>
          <a:p>
            <a:pPr indent="609600" algn="just" fontAlgn="auto">
              <a:extLst>
                <a:ext uri="{35155182-B16C-46BC-9424-99874614C6A1}">
                  <wpsdc:indentchars xmlns:wpsdc="http://www.wps.cn/officeDocument/2017/drawingmlCustomData" val="200" checksum="4158780845"/>
                </a:ext>
              </a:extLst>
            </a:pPr>
            <a:r>
              <a:rPr lang="zh-CN" altLang="en-US" sz="2400">
                <a:solidFill>
                  <a:schemeClr val="bg1"/>
                </a:solidFill>
                <a:latin typeface="Arial" panose="020B0604020202020204" pitchFamily="34" charset="0"/>
                <a:ea typeface="微软雅黑" panose="020B0503020204020204" charset="-122"/>
              </a:rPr>
              <a:t>特征层融合是对从不同模态信息中提取的特征向量或参数进行联合，有效的特征选取和融合方式能大大提高不同指令之间的可分性，从而提升BCI的表现。而缺点在于不同模态信息分开提取特征时无法表征模态间的信息联系，而盲目的选取和融合各模态的特征反而可能会降低系统的表现。</a:t>
            </a:r>
            <a:endParaRPr lang="zh-CN" altLang="en-US" sz="2400">
              <a:solidFill>
                <a:schemeClr val="bg1"/>
              </a:solidFill>
              <a:latin typeface="Arial" panose="020B0604020202020204" pitchFamily="34" charset="0"/>
              <a:ea typeface="微软雅黑" panose="020B0503020204020204" charset="-122"/>
            </a:endParaRPr>
          </a:p>
          <a:p>
            <a:pPr indent="609600" algn="just" fontAlgn="auto">
              <a:extLst>
                <a:ext uri="{35155182-B16C-46BC-9424-99874614C6A1}">
                  <wpsdc:indentchars xmlns:wpsdc="http://www.wps.cn/officeDocument/2017/drawingmlCustomData" val="200" checksum="4158780845"/>
                </a:ext>
              </a:extLst>
            </a:pPr>
            <a:r>
              <a:rPr lang="zh-CN" altLang="en-US" sz="2400">
                <a:solidFill>
                  <a:schemeClr val="bg1"/>
                </a:solidFill>
                <a:latin typeface="Arial" panose="020B0604020202020204" pitchFamily="34" charset="0"/>
                <a:ea typeface="微软雅黑" panose="020B0503020204020204" charset="-122"/>
              </a:rPr>
              <a:t>特征层融合的深入研究，不仅在于适合的特征选取与组合方式，更在于挖掘更多有效的、含义丰富的特征。目前，在特征层融合上，EEG信号与NIRS信号所应用的特征较为单一，相关方向的研究多停留于1维特征的分类，对2维乃至高维的特征的融合方法仍有待发掘。对于2维乃至高维特征的融合是未来特征层融合的一个具有前景的研究方向。</a:t>
            </a:r>
            <a:endParaRPr lang="zh-CN" altLang="en-US" sz="2400">
              <a:solidFill>
                <a:schemeClr val="bg1"/>
              </a:solidFill>
              <a:latin typeface="Arial" panose="020B0604020202020204" pitchFamily="34" charset="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custDataLst>
              <p:tags r:id="rId1"/>
            </p:custDataLst>
          </p:nvPr>
        </p:nvSpPr>
        <p:spPr>
          <a:xfrm>
            <a:off x="0" y="0"/>
            <a:ext cx="12192000"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18" name="文本框 17"/>
          <p:cNvSpPr txBox="1"/>
          <p:nvPr/>
        </p:nvSpPr>
        <p:spPr>
          <a:xfrm>
            <a:off x="5084445" y="392430"/>
            <a:ext cx="202374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2800">
                <a:solidFill>
                  <a:schemeClr val="bg1"/>
                </a:solidFill>
                <a:uFillTx/>
                <a:latin typeface="Arial" panose="020B0604020202020204" pitchFamily="34" charset="0"/>
                <a:ea typeface="微软雅黑" panose="020B0503020204020204" charset="-122"/>
              </a:rPr>
              <a:t>数据层融合</a:t>
            </a:r>
            <a:endParaRPr lang="zh-CN" altLang="en-US" sz="2800">
              <a:solidFill>
                <a:schemeClr val="bg1"/>
              </a:solidFill>
              <a:uFillTx/>
              <a:latin typeface="Arial" panose="020B0604020202020204" pitchFamily="34" charset="0"/>
              <a:ea typeface="微软雅黑" panose="020B0503020204020204" charset="-122"/>
            </a:endParaRPr>
          </a:p>
        </p:txBody>
      </p:sp>
      <p:sp>
        <p:nvSpPr>
          <p:cNvPr id="19" name="文本框 18"/>
          <p:cNvSpPr txBox="1"/>
          <p:nvPr/>
        </p:nvSpPr>
        <p:spPr>
          <a:xfrm>
            <a:off x="2010410" y="1242695"/>
            <a:ext cx="8172450" cy="4523105"/>
          </a:xfrm>
          <a:prstGeom prst="rect">
            <a:avLst/>
          </a:prstGeom>
        </p:spPr>
        <p:txBody>
          <a:bodyPr wrap="square">
            <a:spAutoFit/>
            <a:extLst>
              <a:ext uri="{4A0BC546-FE56-4ADE-93B0-CB8AF2F6F144}">
                <wpsdc:textFrameExt xmlns:wpsdc="http://www.wps.cn/officeDocument/2022/drawingmlCustomData" type="text"/>
              </a:ext>
            </a:extLst>
          </a:bodyPr>
          <a:p>
            <a:pPr indent="609600" algn="just" fontAlgn="auto">
              <a:extLst>
                <a:ext uri="{35155182-B16C-46BC-9424-99874614C6A1}">
                  <wpsdc:indentchars xmlns:wpsdc="http://www.wps.cn/officeDocument/2017/drawingmlCustomData" val="200" checksum="4158780845"/>
                </a:ext>
              </a:extLst>
            </a:pPr>
            <a:r>
              <a:rPr lang="zh-CN" altLang="en-US" sz="2400">
                <a:solidFill>
                  <a:schemeClr val="bg1"/>
                </a:solidFill>
                <a:latin typeface="Arial" panose="020B0604020202020204" pitchFamily="34" charset="0"/>
                <a:ea typeface="微软雅黑" panose="020B0503020204020204" charset="-122"/>
              </a:rPr>
              <a:t>现在的数据层融合研究可大致分为两种：第1种是根据一方的数据包含的信息或特征，对另一方的原始数据进行时域、空域等维度的筛选，从而得到与指令更相关，特征更明显的数据段；第2种是将EEG和NIRS的数据以某种方式融合为单模态的数据。两种融合各有</a:t>
            </a:r>
            <a:r>
              <a:rPr lang="zh-CN" altLang="en-US" sz="2400">
                <a:solidFill>
                  <a:schemeClr val="bg1"/>
                </a:solidFill>
                <a:latin typeface="Arial" panose="020B0604020202020204" pitchFamily="34" charset="0"/>
                <a:ea typeface="微软雅黑" panose="020B0503020204020204" charset="-122"/>
              </a:rPr>
              <a:t>优缺点。</a:t>
            </a:r>
            <a:endParaRPr lang="zh-CN" altLang="en-US" sz="2400">
              <a:solidFill>
                <a:schemeClr val="bg1"/>
              </a:solidFill>
              <a:latin typeface="Arial" panose="020B0604020202020204" pitchFamily="34" charset="0"/>
              <a:ea typeface="微软雅黑" panose="020B0503020204020204" charset="-122"/>
            </a:endParaRPr>
          </a:p>
          <a:p>
            <a:pPr indent="609600" algn="just" fontAlgn="auto">
              <a:extLst>
                <a:ext uri="{35155182-B16C-46BC-9424-99874614C6A1}">
                  <wpsdc:indentchars xmlns:wpsdc="http://www.wps.cn/officeDocument/2017/drawingmlCustomData" val="200" checksum="4158780845"/>
                </a:ext>
              </a:extLst>
            </a:pPr>
            <a:r>
              <a:rPr lang="zh-CN" altLang="en-US" sz="2400">
                <a:solidFill>
                  <a:schemeClr val="bg1"/>
                </a:solidFill>
                <a:latin typeface="Arial" panose="020B0604020202020204" pitchFamily="34" charset="0"/>
                <a:ea typeface="微软雅黑" panose="020B0503020204020204" charset="-122"/>
              </a:rPr>
              <a:t>第1种数据融合方法着眼于提高数据质量，滤除冗余信号。第2种数据层融合方法在近几年才出现，目前仍处于纯数据驱动阶段。常规方法在于寻找这两种信号的拟合关系，从而将数据类型归一化。长期来看，随着算力的发展，使用深度学习领域的方法搭建合适的神经网络，是未来数据层融合的主流方向。在数据层融合上，目前的融合方法仍有可改进之处。</a:t>
            </a:r>
            <a:endParaRPr lang="zh-CN" altLang="en-US" sz="2400">
              <a:solidFill>
                <a:schemeClr val="bg1"/>
              </a:solidFill>
              <a:latin typeface="Arial" panose="020B0604020202020204" pitchFamily="34" charset="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0"/>
            <a:ext cx="12192000" cy="68580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sp>
        <p:nvSpPr>
          <p:cNvPr id="8" name="文本框 7"/>
          <p:cNvSpPr txBox="1"/>
          <p:nvPr/>
        </p:nvSpPr>
        <p:spPr>
          <a:xfrm>
            <a:off x="4427485" y="-260825"/>
            <a:ext cx="184731"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6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grpSp>
        <p:nvGrpSpPr>
          <p:cNvPr id="45" name="组合 44"/>
          <p:cNvGrpSpPr/>
          <p:nvPr/>
        </p:nvGrpSpPr>
        <p:grpSpPr>
          <a:xfrm>
            <a:off x="800098" y="-1"/>
            <a:ext cx="1966250" cy="914401"/>
            <a:chOff x="800098" y="-1"/>
            <a:chExt cx="1966250" cy="914401"/>
          </a:xfrm>
        </p:grpSpPr>
        <p:sp>
          <p:nvSpPr>
            <p:cNvPr id="46" name="矩形 45"/>
            <p:cNvSpPr/>
            <p:nvPr/>
          </p:nvSpPr>
          <p:spPr>
            <a:xfrm>
              <a:off x="800098" y="-1"/>
              <a:ext cx="1966250" cy="9144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47" name="图片 46"/>
            <p:cNvPicPr>
              <a:picLocks noChangeAspect="1"/>
            </p:cNvPicPr>
            <p:nvPr/>
          </p:nvPicPr>
          <p:blipFill>
            <a:blip r:embed="rId1">
              <a:biLevel thresh="50000"/>
              <a:extLst>
                <a:ext uri="{BEBA8EAE-BF5A-486C-A8C5-ECC9F3942E4B}">
                  <a14:imgProps xmlns:a14="http://schemas.microsoft.com/office/drawing/2010/main">
                    <a14:imgLayer r:embed="rId2">
                      <a14:imgEffect>
                        <a14:brightnessContrast bright="40000" contrast="400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009137" y="115563"/>
              <a:ext cx="1548173" cy="683272"/>
            </a:xfrm>
            <a:prstGeom prst="rect">
              <a:avLst/>
            </a:prstGeom>
          </p:spPr>
        </p:pic>
      </p:grpSp>
      <p:grpSp>
        <p:nvGrpSpPr>
          <p:cNvPr id="57" name="组合 56"/>
          <p:cNvGrpSpPr/>
          <p:nvPr/>
        </p:nvGrpSpPr>
        <p:grpSpPr>
          <a:xfrm>
            <a:off x="1867511" y="2328955"/>
            <a:ext cx="8456978" cy="3114489"/>
            <a:chOff x="1867511" y="2568653"/>
            <a:chExt cx="8456978" cy="3114489"/>
          </a:xfrm>
        </p:grpSpPr>
        <p:grpSp>
          <p:nvGrpSpPr>
            <p:cNvPr id="5" name="组合 4"/>
            <p:cNvGrpSpPr/>
            <p:nvPr/>
          </p:nvGrpSpPr>
          <p:grpSpPr>
            <a:xfrm>
              <a:off x="1867511" y="2863455"/>
              <a:ext cx="8456978" cy="2819687"/>
              <a:chOff x="3982805" y="2954895"/>
              <a:chExt cx="7526115" cy="2085013"/>
            </a:xfrm>
          </p:grpSpPr>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t="22612" b="1"/>
              <a:stretch>
                <a:fillRect/>
              </a:stretch>
            </p:blipFill>
            <p:spPr>
              <a:xfrm rot="16200000">
                <a:off x="8353219" y="1884207"/>
                <a:ext cx="2085013" cy="4226389"/>
              </a:xfrm>
              <a:custGeom>
                <a:avLst/>
                <a:gdLst>
                  <a:gd name="connsiteX0" fmla="*/ 0 w 2085013"/>
                  <a:gd name="connsiteY0" fmla="*/ 0 h 3889585"/>
                  <a:gd name="connsiteX1" fmla="*/ 2085013 w 2085013"/>
                  <a:gd name="connsiteY1" fmla="*/ 0 h 3889585"/>
                  <a:gd name="connsiteX2" fmla="*/ 2085013 w 2085013"/>
                  <a:gd name="connsiteY2" fmla="*/ 822283 h 3889585"/>
                  <a:gd name="connsiteX3" fmla="*/ 530032 w 2085013"/>
                  <a:gd name="connsiteY3" fmla="*/ 822283 h 3889585"/>
                  <a:gd name="connsiteX4" fmla="*/ 530032 w 2085013"/>
                  <a:gd name="connsiteY4" fmla="*/ 2739450 h 3889585"/>
                  <a:gd name="connsiteX5" fmla="*/ 2085013 w 2085013"/>
                  <a:gd name="connsiteY5" fmla="*/ 2739450 h 3889585"/>
                  <a:gd name="connsiteX6" fmla="*/ 2085013 w 2085013"/>
                  <a:gd name="connsiteY6" fmla="*/ 3889585 h 3889585"/>
                  <a:gd name="connsiteX7" fmla="*/ 0 w 2085013"/>
                  <a:gd name="connsiteY7" fmla="*/ 3889585 h 388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013" h="3889585">
                    <a:moveTo>
                      <a:pt x="0" y="0"/>
                    </a:moveTo>
                    <a:lnTo>
                      <a:pt x="2085013" y="0"/>
                    </a:lnTo>
                    <a:lnTo>
                      <a:pt x="2085013" y="822283"/>
                    </a:lnTo>
                    <a:lnTo>
                      <a:pt x="530032" y="822283"/>
                    </a:lnTo>
                    <a:lnTo>
                      <a:pt x="530032" y="2739450"/>
                    </a:lnTo>
                    <a:lnTo>
                      <a:pt x="2085013" y="2739450"/>
                    </a:lnTo>
                    <a:lnTo>
                      <a:pt x="2085013" y="3889585"/>
                    </a:lnTo>
                    <a:lnTo>
                      <a:pt x="0" y="3889585"/>
                    </a:lnTo>
                    <a:close/>
                  </a:path>
                </a:pathLst>
              </a:custGeom>
            </p:spPr>
          </p:pic>
          <p:pic>
            <p:nvPicPr>
              <p:cNvPr id="49" name="图片 48"/>
              <p:cNvPicPr>
                <a:picLocks noChangeAspect="1"/>
              </p:cNvPicPr>
              <p:nvPr/>
            </p:nvPicPr>
            <p:blipFill rotWithShape="1">
              <a:blip r:embed="rId3">
                <a:extLst>
                  <a:ext uri="{28A0092B-C50C-407E-A947-70E740481C1C}">
                    <a14:useLocalDpi xmlns:a14="http://schemas.microsoft.com/office/drawing/2010/main" val="0"/>
                  </a:ext>
                </a:extLst>
              </a:blip>
              <a:srcRect t="22612" b="1"/>
              <a:stretch>
                <a:fillRect/>
              </a:stretch>
            </p:blipFill>
            <p:spPr>
              <a:xfrm rot="5400000" flipH="1">
                <a:off x="5053493" y="1884207"/>
                <a:ext cx="2085013" cy="4226389"/>
              </a:xfrm>
              <a:custGeom>
                <a:avLst/>
                <a:gdLst>
                  <a:gd name="connsiteX0" fmla="*/ 0 w 2085013"/>
                  <a:gd name="connsiteY0" fmla="*/ 0 h 3889585"/>
                  <a:gd name="connsiteX1" fmla="*/ 2085013 w 2085013"/>
                  <a:gd name="connsiteY1" fmla="*/ 0 h 3889585"/>
                  <a:gd name="connsiteX2" fmla="*/ 2085013 w 2085013"/>
                  <a:gd name="connsiteY2" fmla="*/ 822283 h 3889585"/>
                  <a:gd name="connsiteX3" fmla="*/ 530032 w 2085013"/>
                  <a:gd name="connsiteY3" fmla="*/ 822283 h 3889585"/>
                  <a:gd name="connsiteX4" fmla="*/ 530032 w 2085013"/>
                  <a:gd name="connsiteY4" fmla="*/ 2739450 h 3889585"/>
                  <a:gd name="connsiteX5" fmla="*/ 2085013 w 2085013"/>
                  <a:gd name="connsiteY5" fmla="*/ 2739450 h 3889585"/>
                  <a:gd name="connsiteX6" fmla="*/ 2085013 w 2085013"/>
                  <a:gd name="connsiteY6" fmla="*/ 3889585 h 3889585"/>
                  <a:gd name="connsiteX7" fmla="*/ 0 w 2085013"/>
                  <a:gd name="connsiteY7" fmla="*/ 3889585 h 388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013" h="3889585">
                    <a:moveTo>
                      <a:pt x="0" y="0"/>
                    </a:moveTo>
                    <a:lnTo>
                      <a:pt x="2085013" y="0"/>
                    </a:lnTo>
                    <a:lnTo>
                      <a:pt x="2085013" y="822283"/>
                    </a:lnTo>
                    <a:lnTo>
                      <a:pt x="530032" y="822283"/>
                    </a:lnTo>
                    <a:lnTo>
                      <a:pt x="530032" y="2739450"/>
                    </a:lnTo>
                    <a:lnTo>
                      <a:pt x="2085013" y="2739450"/>
                    </a:lnTo>
                    <a:lnTo>
                      <a:pt x="2085013" y="3889585"/>
                    </a:lnTo>
                    <a:lnTo>
                      <a:pt x="0" y="3889585"/>
                    </a:lnTo>
                    <a:close/>
                  </a:path>
                </a:pathLst>
              </a:custGeom>
            </p:spPr>
          </p:pic>
        </p:grpSp>
        <p:sp>
          <p:nvSpPr>
            <p:cNvPr id="10" name="矩形 9"/>
            <p:cNvSpPr/>
            <p:nvPr/>
          </p:nvSpPr>
          <p:spPr>
            <a:xfrm>
              <a:off x="2305325" y="3598509"/>
              <a:ext cx="7581349" cy="101473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总结与</a:t>
              </a:r>
              <a:r>
                <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展望</a:t>
              </a:r>
              <a:endPar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50" name="文本框 49"/>
            <p:cNvSpPr txBox="1"/>
            <p:nvPr/>
          </p:nvSpPr>
          <p:spPr>
            <a:xfrm>
              <a:off x="2346463" y="4731153"/>
              <a:ext cx="7499075" cy="36830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SUMMARY AND OUTLOOK</a:t>
              </a:r>
              <a:endParaRPr kumimoji="0" lang="en-US" altLang="zh-CN"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56" name="矩形 55"/>
            <p:cNvSpPr/>
            <p:nvPr/>
          </p:nvSpPr>
          <p:spPr>
            <a:xfrm>
              <a:off x="3721437" y="2568653"/>
              <a:ext cx="4749126" cy="830997"/>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haroni" panose="02010803020104030203" pitchFamily="2" charset="-79"/>
                </a:rPr>
                <a:t>PART·THREE</a:t>
              </a:r>
              <a:endParaRPr kumimoji="0" lang="en-US" altLang="zh-CN"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haroni" panose="02010803020104030203" pitchFamily="2" charset="-79"/>
              </a:endParaRPr>
            </a:p>
          </p:txBody>
        </p:sp>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p:cTn id="12" dur="500" fill="hold"/>
                                        <p:tgtEl>
                                          <p:spTgt spid="57"/>
                                        </p:tgtEl>
                                        <p:attrNameLst>
                                          <p:attrName>ppt_w</p:attrName>
                                        </p:attrNameLst>
                                      </p:cBhvr>
                                      <p:tavLst>
                                        <p:tav tm="0">
                                          <p:val>
                                            <p:fltVal val="0"/>
                                          </p:val>
                                        </p:tav>
                                        <p:tav tm="100000">
                                          <p:val>
                                            <p:strVal val="#ppt_w"/>
                                          </p:val>
                                        </p:tav>
                                      </p:tavLst>
                                    </p:anim>
                                    <p:anim calcmode="lin" valueType="num">
                                      <p:cBhvr>
                                        <p:cTn id="13" dur="500" fill="hold"/>
                                        <p:tgtEl>
                                          <p:spTgt spid="57"/>
                                        </p:tgtEl>
                                        <p:attrNameLst>
                                          <p:attrName>ppt_h</p:attrName>
                                        </p:attrNameLst>
                                      </p:cBhvr>
                                      <p:tavLst>
                                        <p:tav tm="0">
                                          <p:val>
                                            <p:fltVal val="0"/>
                                          </p:val>
                                        </p:tav>
                                        <p:tav tm="100000">
                                          <p:val>
                                            <p:strVal val="#ppt_h"/>
                                          </p:val>
                                        </p:tav>
                                      </p:tavLst>
                                    </p:anim>
                                    <p:animEffect transition="in" filter="fade">
                                      <p:cBhvr>
                                        <p:cTn id="1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水中的建筑&#10;&#10;描述已自动生成"/>
          <p:cNvPicPr>
            <a:picLocks noChangeAspect="1"/>
          </p:cNvPicPr>
          <p:nvPr/>
        </p:nvPicPr>
        <p:blipFill>
          <a:blip r:embed="rId1">
            <a:alphaModFix amt="10000"/>
            <a:extLst>
              <a:ext uri="{28A0092B-C50C-407E-A947-70E740481C1C}">
                <a14:useLocalDpi xmlns:a14="http://schemas.microsoft.com/office/drawing/2010/main" val="0"/>
              </a:ext>
            </a:extLst>
          </a:blip>
          <a:srcRect t="12526" b="12526"/>
          <a:stretch>
            <a:fillRect/>
          </a:stretch>
        </p:blipFill>
        <p:spPr>
          <a:xfrm>
            <a:off x="2" y="-104293"/>
            <a:ext cx="12191995" cy="6858000"/>
          </a:xfrm>
          <a:prstGeom prst="rect">
            <a:avLst/>
          </a:prstGeom>
        </p:spPr>
      </p:pic>
      <p:sp>
        <p:nvSpPr>
          <p:cNvPr id="48" name="矩形 47"/>
          <p:cNvSpPr/>
          <p:nvPr/>
        </p:nvSpPr>
        <p:spPr>
          <a:xfrm>
            <a:off x="976384" y="1496993"/>
            <a:ext cx="9805916" cy="3940443"/>
          </a:xfrm>
          <a:prstGeom prst="rect">
            <a:avLst/>
          </a:prstGeom>
          <a:solidFill>
            <a:schemeClr val="bg1"/>
          </a:solidFill>
          <a:ln>
            <a:noFill/>
          </a:ln>
          <a:effectLst>
            <a:outerShdw blurRad="193040" dist="36195"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86868" tIns="43434" rIns="86868" bIns="43434" rtlCol="0" anchor="ctr">
            <a:noAutofit/>
          </a:bodyPr>
          <a:lstStyle/>
          <a:p>
            <a:pPr algn="ctr"/>
            <a:endParaRPr lang="zh-CN" altLang="en-US">
              <a:latin typeface="Calibri" panose="020F0502020204030204" charset="0"/>
              <a:ea typeface="思源黑体 CN Bold" panose="020B0800000000000000" pitchFamily="34" charset="-122"/>
              <a:sym typeface="Calibri" panose="020F0502020204030204" charset="0"/>
            </a:endParaRPr>
          </a:p>
        </p:txBody>
      </p:sp>
      <p:sp>
        <p:nvSpPr>
          <p:cNvPr id="19" name="1"/>
          <p:cNvSpPr/>
          <p:nvPr>
            <p:custDataLst>
              <p:tags r:id="rId2"/>
            </p:custDataLst>
          </p:nvPr>
        </p:nvSpPr>
        <p:spPr>
          <a:xfrm>
            <a:off x="-8824" y="401735"/>
            <a:ext cx="1213306" cy="290818"/>
          </a:xfrm>
          <a:prstGeom prst="parallelogram">
            <a:avLst>
              <a:gd name="adj" fmla="val 36348"/>
            </a:avLst>
          </a:prstGeom>
          <a:gradFill flip="none" rotWithShape="1">
            <a:gsLst>
              <a:gs pos="9000">
                <a:srgbClr val="04528C">
                  <a:alpha val="0"/>
                </a:srgbClr>
              </a:gs>
              <a:gs pos="100000">
                <a:srgbClr val="04528C">
                  <a:alpha val="28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6" name="矩形 5"/>
          <p:cNvSpPr/>
          <p:nvPr/>
        </p:nvSpPr>
        <p:spPr>
          <a:xfrm>
            <a:off x="1403786" y="320342"/>
            <a:ext cx="2046605" cy="528320"/>
          </a:xfrm>
          <a:prstGeom prst="rect">
            <a:avLst/>
          </a:prstGeom>
        </p:spPr>
        <p:txBody>
          <a:bodyPr wrap="none" lIns="98009" tIns="49005" rIns="98009" bIns="4900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优势与</a:t>
            </a:r>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不足</a:t>
            </a:r>
            <a:endPar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endParaRPr>
          </a:p>
        </p:txBody>
      </p:sp>
      <p:cxnSp>
        <p:nvCxnSpPr>
          <p:cNvPr id="7" name="直接连接符 6"/>
          <p:cNvCxnSpPr/>
          <p:nvPr/>
        </p:nvCxnSpPr>
        <p:spPr>
          <a:xfrm>
            <a:off x="1467702" y="904990"/>
            <a:ext cx="10400348" cy="0"/>
          </a:xfrm>
          <a:prstGeom prst="line">
            <a:avLst/>
          </a:prstGeom>
          <a:ln w="12700" cap="rnd">
            <a:solidFill>
              <a:schemeClr val="accent3"/>
            </a:solidFill>
            <a:roun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453695" y="881834"/>
            <a:ext cx="304265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a:defRPr/>
            </a:pPr>
            <a:endParaRPr lang="zh-CN" altLang="en-US" sz="1435" dirty="0">
              <a:solidFill>
                <a:prstClr val="white"/>
              </a:solidFill>
              <a:latin typeface="Calibri" panose="020F0502020204030204" charset="0"/>
              <a:ea typeface="思源黑体 CN Bold" panose="020B0800000000000000" pitchFamily="34" charset="-122"/>
              <a:sym typeface="Calibri" panose="020F0502020204030204" charset="0"/>
            </a:endParaRPr>
          </a:p>
        </p:txBody>
      </p:sp>
      <p:pic>
        <p:nvPicPr>
          <p:cNvPr id="12" name="图片 11"/>
          <p:cNvPicPr>
            <a:picLocks noChangeAspect="1"/>
          </p:cNvPicPr>
          <p:nvPr/>
        </p:nvPicPr>
        <p:blipFill>
          <a:blip r:embed="rId3"/>
          <a:stretch>
            <a:fillRect/>
          </a:stretch>
        </p:blipFill>
        <p:spPr>
          <a:xfrm>
            <a:off x="9831221" y="155208"/>
            <a:ext cx="2031916" cy="705050"/>
          </a:xfrm>
          <a:prstGeom prst="rect">
            <a:avLst/>
          </a:prstGeom>
        </p:spPr>
      </p:pic>
      <p:sp>
        <p:nvSpPr>
          <p:cNvPr id="13" name="1"/>
          <p:cNvSpPr/>
          <p:nvPr>
            <p:custDataLst>
              <p:tags r:id="rId4"/>
            </p:custDataLst>
          </p:nvPr>
        </p:nvSpPr>
        <p:spPr>
          <a:xfrm>
            <a:off x="-8824" y="614172"/>
            <a:ext cx="1213306" cy="290818"/>
          </a:xfrm>
          <a:prstGeom prst="parallelogram">
            <a:avLst>
              <a:gd name="adj" fmla="val 36348"/>
            </a:avLst>
          </a:prstGeom>
          <a:gradFill flip="none" rotWithShape="1">
            <a:gsLst>
              <a:gs pos="9000">
                <a:srgbClr val="04528C">
                  <a:alpha val="0"/>
                </a:srgbClr>
              </a:gs>
              <a:gs pos="100000">
                <a:srgbClr val="04528C">
                  <a:alpha val="87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15" name="2"/>
          <p:cNvSpPr/>
          <p:nvPr>
            <p:custDataLst>
              <p:tags r:id="rId5"/>
            </p:custDataLst>
          </p:nvPr>
        </p:nvSpPr>
        <p:spPr>
          <a:xfrm>
            <a:off x="157730" y="529377"/>
            <a:ext cx="1213306" cy="290818"/>
          </a:xfrm>
          <a:prstGeom prst="parallelogram">
            <a:avLst>
              <a:gd name="adj" fmla="val 36348"/>
            </a:avLst>
          </a:prstGeom>
          <a:gradFill flip="none" rotWithShape="1">
            <a:gsLst>
              <a:gs pos="45000">
                <a:srgbClr val="04528C">
                  <a:alpha val="0"/>
                </a:srgbClr>
              </a:gs>
              <a:gs pos="100000">
                <a:srgbClr val="04528C">
                  <a:alpha val="70000"/>
                </a:srgbClr>
              </a:gs>
            </a:gsLst>
            <a:lin ang="180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dirty="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0" name="任意多边形: 形状 19"/>
          <p:cNvSpPr/>
          <p:nvPr/>
        </p:nvSpPr>
        <p:spPr>
          <a:xfrm>
            <a:off x="2056340" y="6308694"/>
            <a:ext cx="10135661" cy="549306"/>
          </a:xfrm>
          <a:custGeom>
            <a:avLst/>
            <a:gdLst>
              <a:gd name="connsiteX0" fmla="*/ 5659163 w 10135661"/>
              <a:gd name="connsiteY0" fmla="*/ 208 h 549306"/>
              <a:gd name="connsiteX1" fmla="*/ 9934236 w 10135661"/>
              <a:gd name="connsiteY1" fmla="*/ 225717 h 549306"/>
              <a:gd name="connsiteX2" fmla="*/ 10135661 w 10135661"/>
              <a:gd name="connsiteY2" fmla="*/ 225819 h 549306"/>
              <a:gd name="connsiteX3" fmla="*/ 10135661 w 10135661"/>
              <a:gd name="connsiteY3" fmla="*/ 549306 h 549306"/>
              <a:gd name="connsiteX4" fmla="*/ 0 w 10135661"/>
              <a:gd name="connsiteY4" fmla="*/ 549306 h 549306"/>
              <a:gd name="connsiteX5" fmla="*/ 122595 w 10135661"/>
              <a:gd name="connsiteY5" fmla="*/ 535335 h 549306"/>
              <a:gd name="connsiteX6" fmla="*/ 2173266 w 10135661"/>
              <a:gd name="connsiteY6" fmla="*/ 478112 h 549306"/>
              <a:gd name="connsiteX7" fmla="*/ 5407957 w 10135661"/>
              <a:gd name="connsiteY7" fmla="*/ 4872 h 549306"/>
              <a:gd name="connsiteX8" fmla="*/ 5659163 w 10135661"/>
              <a:gd name="connsiteY8" fmla="*/ 208 h 54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35661" h="549306">
                <a:moveTo>
                  <a:pt x="5659163" y="208"/>
                </a:moveTo>
                <a:cubicBezTo>
                  <a:pt x="6956520" y="-7617"/>
                  <a:pt x="8843028" y="207642"/>
                  <a:pt x="9934236" y="225717"/>
                </a:cubicBezTo>
                <a:lnTo>
                  <a:pt x="10135661" y="225819"/>
                </a:lnTo>
                <a:lnTo>
                  <a:pt x="10135661" y="549306"/>
                </a:lnTo>
                <a:lnTo>
                  <a:pt x="0" y="549306"/>
                </a:lnTo>
                <a:lnTo>
                  <a:pt x="122595" y="535335"/>
                </a:lnTo>
                <a:cubicBezTo>
                  <a:pt x="597203" y="501297"/>
                  <a:pt x="1415360" y="555753"/>
                  <a:pt x="2173266" y="478112"/>
                </a:cubicBezTo>
                <a:cubicBezTo>
                  <a:pt x="3097191" y="383464"/>
                  <a:pt x="4114461" y="46938"/>
                  <a:pt x="5407957" y="4872"/>
                </a:cubicBezTo>
                <a:cubicBezTo>
                  <a:pt x="5488800" y="2243"/>
                  <a:pt x="5572672" y="730"/>
                  <a:pt x="5659163" y="208"/>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1" name="任意多边形: 形状 20"/>
          <p:cNvSpPr/>
          <p:nvPr/>
        </p:nvSpPr>
        <p:spPr>
          <a:xfrm>
            <a:off x="0" y="6228779"/>
            <a:ext cx="12192000" cy="629221"/>
          </a:xfrm>
          <a:custGeom>
            <a:avLst/>
            <a:gdLst>
              <a:gd name="connsiteX0" fmla="*/ 1594602 w 12192000"/>
              <a:gd name="connsiteY0" fmla="*/ 80 h 904533"/>
              <a:gd name="connsiteX1" fmla="*/ 1790700 w 12192000"/>
              <a:gd name="connsiteY1" fmla="*/ 2833 h 904533"/>
              <a:gd name="connsiteX2" fmla="*/ 5892801 w 12192000"/>
              <a:gd name="connsiteY2" fmla="*/ 561633 h 904533"/>
              <a:gd name="connsiteX3" fmla="*/ 9982200 w 12192000"/>
              <a:gd name="connsiteY3" fmla="*/ 2833 h 904533"/>
              <a:gd name="connsiteX4" fmla="*/ 11933771 w 12192000"/>
              <a:gd name="connsiteY4" fmla="*/ 238230 h 904533"/>
              <a:gd name="connsiteX5" fmla="*/ 12192000 w 12192000"/>
              <a:gd name="connsiteY5" fmla="*/ 309337 h 904533"/>
              <a:gd name="connsiteX6" fmla="*/ 12192000 w 12192000"/>
              <a:gd name="connsiteY6" fmla="*/ 904533 h 904533"/>
              <a:gd name="connsiteX7" fmla="*/ 0 w 12192000"/>
              <a:gd name="connsiteY7" fmla="*/ 904533 h 904533"/>
              <a:gd name="connsiteX8" fmla="*/ 0 w 12192000"/>
              <a:gd name="connsiteY8" fmla="*/ 233167 h 904533"/>
              <a:gd name="connsiteX9" fmla="*/ 127608 w 12192000"/>
              <a:gd name="connsiteY9" fmla="*/ 200775 h 904533"/>
              <a:gd name="connsiteX10" fmla="*/ 1594602 w 12192000"/>
              <a:gd name="connsiteY10" fmla="*/ 80 h 90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904533">
                <a:moveTo>
                  <a:pt x="1594602" y="80"/>
                </a:moveTo>
                <a:cubicBezTo>
                  <a:pt x="1659037" y="-284"/>
                  <a:pt x="1724422" y="584"/>
                  <a:pt x="1790700" y="2833"/>
                </a:cubicBezTo>
                <a:cubicBezTo>
                  <a:pt x="2851150" y="38816"/>
                  <a:pt x="4527550" y="561633"/>
                  <a:pt x="5892801" y="561633"/>
                </a:cubicBezTo>
                <a:cubicBezTo>
                  <a:pt x="7258050" y="561633"/>
                  <a:pt x="8851900" y="15533"/>
                  <a:pt x="9982200" y="2833"/>
                </a:cubicBezTo>
                <a:cubicBezTo>
                  <a:pt x="10688637" y="-5105"/>
                  <a:pt x="11397556" y="104367"/>
                  <a:pt x="11933771" y="238230"/>
                </a:cubicBezTo>
                <a:lnTo>
                  <a:pt x="12192000" y="309337"/>
                </a:lnTo>
                <a:lnTo>
                  <a:pt x="12192000" y="904533"/>
                </a:lnTo>
                <a:lnTo>
                  <a:pt x="0" y="904533"/>
                </a:lnTo>
                <a:lnTo>
                  <a:pt x="0" y="233167"/>
                </a:lnTo>
                <a:lnTo>
                  <a:pt x="127608" y="200775"/>
                </a:lnTo>
                <a:cubicBezTo>
                  <a:pt x="511752" y="106418"/>
                  <a:pt x="1014689" y="3354"/>
                  <a:pt x="1594602" y="80"/>
                </a:cubicBezTo>
                <a:close/>
              </a:path>
            </a:pathLst>
          </a:custGeom>
          <a:solidFill>
            <a:srgbClr val="045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3" name="任意多边形: 形状 22"/>
          <p:cNvSpPr/>
          <p:nvPr/>
        </p:nvSpPr>
        <p:spPr>
          <a:xfrm>
            <a:off x="976384" y="1507731"/>
            <a:ext cx="5659783" cy="3906265"/>
          </a:xfrm>
          <a:custGeom>
            <a:avLst/>
            <a:gdLst>
              <a:gd name="connsiteX0" fmla="*/ 0 w 5659783"/>
              <a:gd name="connsiteY0" fmla="*/ 0 h 3906265"/>
              <a:gd name="connsiteX1" fmla="*/ 2853884 w 5659783"/>
              <a:gd name="connsiteY1" fmla="*/ 0 h 3906265"/>
              <a:gd name="connsiteX2" fmla="*/ 5570083 w 5659783"/>
              <a:gd name="connsiteY2" fmla="*/ 0 h 3906265"/>
              <a:gd name="connsiteX3" fmla="*/ 5594693 w 5659783"/>
              <a:gd name="connsiteY3" fmla="*/ 67241 h 3906265"/>
              <a:gd name="connsiteX4" fmla="*/ 5659783 w 5659783"/>
              <a:gd name="connsiteY4" fmla="*/ 497772 h 3906265"/>
              <a:gd name="connsiteX5" fmla="*/ 4503766 w 5659783"/>
              <a:gd name="connsiteY5" fmla="*/ 1916158 h 3906265"/>
              <a:gd name="connsiteX6" fmla="*/ 4431845 w 5659783"/>
              <a:gd name="connsiteY6" fmla="*/ 1927134 h 3906265"/>
              <a:gd name="connsiteX7" fmla="*/ 4306122 w 5659783"/>
              <a:gd name="connsiteY7" fmla="*/ 1933483 h 3906265"/>
              <a:gd name="connsiteX8" fmla="*/ 4234289 w 5659783"/>
              <a:gd name="connsiteY8" fmla="*/ 1944446 h 3906265"/>
              <a:gd name="connsiteX9" fmla="*/ 4211983 w 5659783"/>
              <a:gd name="connsiteY9" fmla="*/ 1945572 h 3906265"/>
              <a:gd name="connsiteX10" fmla="*/ 4234289 w 5659783"/>
              <a:gd name="connsiteY10" fmla="*/ 1944446 h 3906265"/>
              <a:gd name="connsiteX11" fmla="*/ 4141562 w 5659783"/>
              <a:gd name="connsiteY11" fmla="*/ 1958598 h 3906265"/>
              <a:gd name="connsiteX12" fmla="*/ 2818226 w 5659783"/>
              <a:gd name="connsiteY12" fmla="*/ 3582276 h 3906265"/>
              <a:gd name="connsiteX13" fmla="*/ 2826783 w 5659783"/>
              <a:gd name="connsiteY13" fmla="*/ 3751731 h 3906265"/>
              <a:gd name="connsiteX14" fmla="*/ 2850368 w 5659783"/>
              <a:gd name="connsiteY14" fmla="*/ 3906265 h 3906265"/>
              <a:gd name="connsiteX15" fmla="*/ 0 w 5659783"/>
              <a:gd name="connsiteY15" fmla="*/ 3906265 h 390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59783" h="3906265">
                <a:moveTo>
                  <a:pt x="0" y="0"/>
                </a:moveTo>
                <a:lnTo>
                  <a:pt x="2853884" y="0"/>
                </a:lnTo>
                <a:lnTo>
                  <a:pt x="5570083" y="0"/>
                </a:lnTo>
                <a:lnTo>
                  <a:pt x="5594693" y="67241"/>
                </a:lnTo>
                <a:cubicBezTo>
                  <a:pt x="5636995" y="203245"/>
                  <a:pt x="5659783" y="347847"/>
                  <a:pt x="5659783" y="497772"/>
                </a:cubicBezTo>
                <a:cubicBezTo>
                  <a:pt x="5659783" y="1197420"/>
                  <a:pt x="5163504" y="1781156"/>
                  <a:pt x="4503766" y="1916158"/>
                </a:cubicBezTo>
                <a:lnTo>
                  <a:pt x="4431845" y="1927134"/>
                </a:lnTo>
                <a:lnTo>
                  <a:pt x="4306122" y="1933483"/>
                </a:lnTo>
                <a:lnTo>
                  <a:pt x="4234289" y="1944446"/>
                </a:lnTo>
                <a:lnTo>
                  <a:pt x="4211983" y="1945572"/>
                </a:lnTo>
                <a:lnTo>
                  <a:pt x="4234289" y="1944446"/>
                </a:lnTo>
                <a:lnTo>
                  <a:pt x="4141562" y="1958598"/>
                </a:lnTo>
                <a:cubicBezTo>
                  <a:pt x="3386336" y="2113139"/>
                  <a:pt x="2818226" y="2781363"/>
                  <a:pt x="2818226" y="3582276"/>
                </a:cubicBezTo>
                <a:cubicBezTo>
                  <a:pt x="2818226" y="3639484"/>
                  <a:pt x="2821125" y="3696015"/>
                  <a:pt x="2826783" y="3751731"/>
                </a:cubicBezTo>
                <a:lnTo>
                  <a:pt x="2850368" y="3906265"/>
                </a:lnTo>
                <a:lnTo>
                  <a:pt x="0" y="3906265"/>
                </a:lnTo>
                <a:close/>
              </a:path>
            </a:pathLst>
          </a:custGeom>
          <a:solidFill>
            <a:srgbClr val="04528C"/>
          </a:solidFill>
          <a:effectLst>
            <a:outerShdw blurRad="193040" dist="36195"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6868" tIns="43434" rIns="86868" bIns="43434" rtlCol="0" anchor="ctr">
            <a:noAutofit/>
          </a:bodyPr>
          <a:lstStyle/>
          <a:p>
            <a:pPr algn="ctr"/>
            <a:endParaRPr lang="zh-CN" altLang="en-US" dirty="0">
              <a:latin typeface="Calibri" panose="020F0502020204030204" charset="0"/>
              <a:ea typeface="思源黑体 CN Bold" panose="020B0800000000000000" pitchFamily="34" charset="-122"/>
              <a:sym typeface="Calibri" panose="020F0502020204030204" charset="0"/>
            </a:endParaRPr>
          </a:p>
        </p:txBody>
      </p:sp>
      <p:sp>
        <p:nvSpPr>
          <p:cNvPr id="50" name="文本框 49"/>
          <p:cNvSpPr txBox="1"/>
          <p:nvPr/>
        </p:nvSpPr>
        <p:spPr>
          <a:xfrm>
            <a:off x="1259006" y="1706782"/>
            <a:ext cx="894080" cy="521970"/>
          </a:xfrm>
          <a:prstGeom prst="rect">
            <a:avLst/>
          </a:prstGeom>
          <a:noFill/>
        </p:spPr>
        <p:txBody>
          <a:bodyPr wrap="none" rtlCol="0">
            <a:spAutoFit/>
          </a:bodyPr>
          <a:lstStyle/>
          <a:p>
            <a:r>
              <a:rPr lang="zh-CN" altLang="en-US" sz="2800" dirty="0">
                <a:solidFill>
                  <a:schemeClr val="bg1"/>
                </a:solidFill>
                <a:latin typeface="Calibri" panose="020F0502020204030204" charset="0"/>
                <a:ea typeface="思源黑体 CN Bold" panose="020B0800000000000000" pitchFamily="34" charset="-122"/>
                <a:sym typeface="Calibri" panose="020F0502020204030204" charset="0"/>
              </a:rPr>
              <a:t>优势</a:t>
            </a:r>
            <a:endParaRPr lang="zh-CN" altLang="en-US" sz="2800" dirty="0">
              <a:solidFill>
                <a:schemeClr val="bg1"/>
              </a:solidFill>
              <a:latin typeface="Calibri" panose="020F0502020204030204" charset="0"/>
              <a:ea typeface="思源黑体 CN Bold" panose="020B0800000000000000" pitchFamily="34" charset="-122"/>
              <a:sym typeface="Calibri" panose="020F0502020204030204" charset="0"/>
            </a:endParaRPr>
          </a:p>
        </p:txBody>
      </p:sp>
      <p:sp>
        <p:nvSpPr>
          <p:cNvPr id="53" name="文本框 52"/>
          <p:cNvSpPr txBox="1"/>
          <p:nvPr/>
        </p:nvSpPr>
        <p:spPr>
          <a:xfrm>
            <a:off x="7336372" y="1707098"/>
            <a:ext cx="894080" cy="521970"/>
          </a:xfrm>
          <a:prstGeom prst="rect">
            <a:avLst/>
          </a:prstGeom>
          <a:noFill/>
        </p:spPr>
        <p:txBody>
          <a:bodyPr wrap="none" rtlCol="0">
            <a:spAutoFit/>
          </a:bodyPr>
          <a:lstStyle/>
          <a:p>
            <a:r>
              <a:rPr lang="zh-CN" altLang="en-US" sz="2800" dirty="0">
                <a:latin typeface="Calibri" panose="020F0502020204030204" charset="0"/>
                <a:ea typeface="思源黑体 CN Bold" panose="020B0800000000000000" pitchFamily="34" charset="-122"/>
                <a:sym typeface="Calibri" panose="020F0502020204030204" charset="0"/>
              </a:rPr>
              <a:t>不足</a:t>
            </a:r>
            <a:endParaRPr lang="zh-CN" altLang="en-US" sz="2800" dirty="0">
              <a:latin typeface="Calibri" panose="020F0502020204030204" charset="0"/>
              <a:ea typeface="思源黑体 CN Bold" panose="020B0800000000000000" pitchFamily="34" charset="-122"/>
              <a:sym typeface="Calibri" panose="020F0502020204030204" charset="0"/>
            </a:endParaRPr>
          </a:p>
        </p:txBody>
      </p:sp>
      <p:sp>
        <p:nvSpPr>
          <p:cNvPr id="58" name="矩形 57"/>
          <p:cNvSpPr/>
          <p:nvPr/>
        </p:nvSpPr>
        <p:spPr>
          <a:xfrm>
            <a:off x="1259205" y="2319020"/>
            <a:ext cx="2673350" cy="2971165"/>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60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Calibri" panose="020F0502020204030204" charset="0"/>
                <a:ea typeface="思源黑体 CN Bold" panose="020B0800000000000000" pitchFamily="34" charset="-122"/>
                <a:sym typeface="Calibri" panose="020F0502020204030204" charset="0"/>
              </a:rPr>
              <a:t>研究特征层与数据层融合方法不仅可以在应用层面上提高BCI的性能，而且能促进研究者对脑电信号与脑血氧信号理论上的相互关联的认识与理解。EEG-NIRS数据联合分析在BCI研究领域中具有重要的作用与广泛的应用前景。</a:t>
            </a:r>
            <a:endParaRPr kumimoji="0" lang="zh-CN" altLang="en-US" sz="1600" b="0" i="0" u="none" strike="noStrike" kern="1200" cap="none" spc="0" normalizeH="0" baseline="0" noProof="0" dirty="0">
              <a:ln>
                <a:noFill/>
              </a:ln>
              <a:solidFill>
                <a:schemeClr val="bg1"/>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61" name="文本框 60"/>
          <p:cNvSpPr txBox="1"/>
          <p:nvPr/>
        </p:nvSpPr>
        <p:spPr>
          <a:xfrm>
            <a:off x="4905066" y="2228671"/>
            <a:ext cx="1820034" cy="1200329"/>
          </a:xfrm>
          <a:prstGeom prst="rect">
            <a:avLst/>
          </a:prstGeom>
          <a:noFill/>
        </p:spPr>
        <p:txBody>
          <a:bodyPr wrap="square" rtlCol="0">
            <a:spAutoFit/>
          </a:bodyPr>
          <a:lstStyle/>
          <a:p>
            <a:r>
              <a:rPr lang="en-US" altLang="zh-CN" sz="7200" dirty="0">
                <a:solidFill>
                  <a:srgbClr val="F9D72F"/>
                </a:solidFill>
                <a:latin typeface="Calibri" panose="020F0502020204030204" charset="0"/>
                <a:ea typeface="思源黑体 CN Bold" panose="020B0800000000000000" pitchFamily="34" charset="-122"/>
                <a:sym typeface="Calibri" panose="020F0502020204030204" charset="0"/>
              </a:rPr>
              <a:t>V</a:t>
            </a:r>
            <a:endParaRPr lang="en-US" altLang="zh-CN" sz="7200" dirty="0">
              <a:solidFill>
                <a:srgbClr val="F9D72F"/>
              </a:solidFill>
              <a:latin typeface="Calibri" panose="020F0502020204030204" charset="0"/>
              <a:ea typeface="思源黑体 CN Bold" panose="020B0800000000000000" pitchFamily="34" charset="-122"/>
              <a:sym typeface="Calibri" panose="020F0502020204030204" charset="0"/>
            </a:endParaRPr>
          </a:p>
        </p:txBody>
      </p:sp>
      <p:sp>
        <p:nvSpPr>
          <p:cNvPr id="62" name="文本框 61"/>
          <p:cNvSpPr txBox="1"/>
          <p:nvPr/>
        </p:nvSpPr>
        <p:spPr>
          <a:xfrm>
            <a:off x="5630108" y="3262271"/>
            <a:ext cx="1820034" cy="1200329"/>
          </a:xfrm>
          <a:prstGeom prst="rect">
            <a:avLst/>
          </a:prstGeom>
          <a:noFill/>
        </p:spPr>
        <p:txBody>
          <a:bodyPr wrap="square" rtlCol="0">
            <a:spAutoFit/>
          </a:bodyPr>
          <a:lstStyle/>
          <a:p>
            <a:r>
              <a:rPr lang="en-US" altLang="zh-CN" sz="7200" dirty="0">
                <a:solidFill>
                  <a:srgbClr val="F9D72F"/>
                </a:solidFill>
                <a:latin typeface="Calibri" panose="020F0502020204030204" charset="0"/>
                <a:ea typeface="思源黑体 CN Bold" panose="020B0800000000000000" pitchFamily="34" charset="-122"/>
                <a:sym typeface="Calibri" panose="020F0502020204030204" charset="0"/>
              </a:rPr>
              <a:t>S</a:t>
            </a:r>
            <a:endParaRPr lang="en-US" altLang="zh-CN" sz="7200" dirty="0">
              <a:solidFill>
                <a:srgbClr val="F9D72F"/>
              </a:solidFill>
              <a:latin typeface="Calibri" panose="020F0502020204030204" charset="0"/>
              <a:ea typeface="思源黑体 CN Bold" panose="020B0800000000000000" pitchFamily="34" charset="-122"/>
              <a:sym typeface="Calibri" panose="020F0502020204030204" charset="0"/>
            </a:endParaRPr>
          </a:p>
        </p:txBody>
      </p:sp>
      <p:cxnSp>
        <p:nvCxnSpPr>
          <p:cNvPr id="64" name="直接连接符 63"/>
          <p:cNvCxnSpPr/>
          <p:nvPr/>
        </p:nvCxnSpPr>
        <p:spPr>
          <a:xfrm flipH="1">
            <a:off x="4924540" y="2664381"/>
            <a:ext cx="1420053" cy="1420053"/>
          </a:xfrm>
          <a:prstGeom prst="line">
            <a:avLst/>
          </a:prstGeom>
          <a:ln>
            <a:solidFill>
              <a:srgbClr val="F9D72F"/>
            </a:solidFill>
          </a:ln>
        </p:spPr>
        <p:style>
          <a:lnRef idx="3">
            <a:schemeClr val="accent1"/>
          </a:lnRef>
          <a:fillRef idx="0">
            <a:srgbClr val="FFFFFF"/>
          </a:fillRef>
          <a:effectRef idx="0">
            <a:srgbClr val="FFFFFF"/>
          </a:effectRef>
          <a:fontRef idx="minor">
            <a:schemeClr val="tx1"/>
          </a:fontRef>
        </p:style>
      </p:cxnSp>
      <p:sp>
        <p:nvSpPr>
          <p:cNvPr id="65" name="矩形 64"/>
          <p:cNvSpPr/>
          <p:nvPr/>
        </p:nvSpPr>
        <p:spPr>
          <a:xfrm>
            <a:off x="7336155" y="2228850"/>
            <a:ext cx="3230880" cy="2971165"/>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60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Calibri" panose="020F0502020204030204" charset="0"/>
                <a:ea typeface="思源黑体 CN Bold" panose="020B0800000000000000" pitchFamily="34" charset="-122"/>
                <a:sym typeface="Calibri" panose="020F0502020204030204" charset="0"/>
              </a:rPr>
              <a:t>在特征层融合研究中，可选的有效特征仍较少，在NIRS信号的特征选择上尤其明显；在数据层融合中，将EEG与NIRS融合为单模态信号的融合方式更有潜力，但相关的研究多依托于深度学习框架。EEG-NIRS信号联合分析的不足不仅在于其各层次融合方法的局限，也在于研究范式的局限。</a:t>
            </a:r>
            <a:endParaRPr kumimoji="0" lang="zh-CN" altLang="en-US" sz="1600" b="0" i="0" u="none" strike="noStrike" kern="1200" cap="none" spc="0" normalizeH="0" baseline="0" noProof="0" dirty="0">
              <a:ln>
                <a:noFill/>
              </a:ln>
              <a:solidFill>
                <a:schemeClr val="tx1">
                  <a:lumMod val="85000"/>
                  <a:lumOff val="15000"/>
                </a:schemeClr>
              </a:solidFill>
              <a:effectLst/>
              <a:uLnTx/>
              <a:uFillTx/>
              <a:latin typeface="Calibri" panose="020F0502020204030204" charset="0"/>
              <a:ea typeface="思源黑体 CN Bold" panose="020B0800000000000000" pitchFamily="34" charset="-122"/>
              <a:sym typeface="Calibri" panose="020F050202020403020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
          <p:cNvSpPr/>
          <p:nvPr>
            <p:custDataLst>
              <p:tags r:id="rId1"/>
            </p:custDataLst>
          </p:nvPr>
        </p:nvSpPr>
        <p:spPr>
          <a:xfrm>
            <a:off x="-8824" y="401735"/>
            <a:ext cx="1213306" cy="290818"/>
          </a:xfrm>
          <a:prstGeom prst="parallelogram">
            <a:avLst>
              <a:gd name="adj" fmla="val 36348"/>
            </a:avLst>
          </a:prstGeom>
          <a:gradFill flip="none" rotWithShape="1">
            <a:gsLst>
              <a:gs pos="9000">
                <a:srgbClr val="04528C">
                  <a:alpha val="0"/>
                </a:srgbClr>
              </a:gs>
              <a:gs pos="100000">
                <a:srgbClr val="04528C">
                  <a:alpha val="28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pic>
        <p:nvPicPr>
          <p:cNvPr id="2" name="图片 1" descr="水中的建筑&#10;&#10;描述已自动生成"/>
          <p:cNvPicPr>
            <a:picLocks noChangeAspect="1"/>
          </p:cNvPicPr>
          <p:nvPr/>
        </p:nvPicPr>
        <p:blipFill>
          <a:blip r:embed="rId2">
            <a:alphaModFix amt="10000"/>
            <a:extLst>
              <a:ext uri="{28A0092B-C50C-407E-A947-70E740481C1C}">
                <a14:useLocalDpi xmlns:a14="http://schemas.microsoft.com/office/drawing/2010/main" val="0"/>
              </a:ext>
            </a:extLst>
          </a:blip>
          <a:srcRect t="12526" b="12526"/>
          <a:stretch>
            <a:fillRect/>
          </a:stretch>
        </p:blipFill>
        <p:spPr>
          <a:xfrm>
            <a:off x="2" y="0"/>
            <a:ext cx="12191995" cy="6858000"/>
          </a:xfrm>
          <a:prstGeom prst="rect">
            <a:avLst/>
          </a:prstGeom>
        </p:spPr>
      </p:pic>
      <p:sp>
        <p:nvSpPr>
          <p:cNvPr id="6" name="矩形 5"/>
          <p:cNvSpPr/>
          <p:nvPr/>
        </p:nvSpPr>
        <p:spPr>
          <a:xfrm>
            <a:off x="1403786" y="320342"/>
            <a:ext cx="2046605" cy="528320"/>
          </a:xfrm>
          <a:prstGeom prst="rect">
            <a:avLst/>
          </a:prstGeom>
        </p:spPr>
        <p:txBody>
          <a:bodyPr wrap="none" lIns="98009" tIns="49005" rIns="98009" bIns="4900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总结与</a:t>
            </a:r>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展望</a:t>
            </a:r>
            <a:endPar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endParaRPr>
          </a:p>
        </p:txBody>
      </p:sp>
      <p:cxnSp>
        <p:nvCxnSpPr>
          <p:cNvPr id="7" name="直接连接符 6"/>
          <p:cNvCxnSpPr/>
          <p:nvPr/>
        </p:nvCxnSpPr>
        <p:spPr>
          <a:xfrm>
            <a:off x="1467702" y="904990"/>
            <a:ext cx="10400348" cy="0"/>
          </a:xfrm>
          <a:prstGeom prst="line">
            <a:avLst/>
          </a:prstGeom>
          <a:ln w="12700" cap="rnd">
            <a:solidFill>
              <a:schemeClr val="accent3"/>
            </a:solidFill>
            <a:roun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453695" y="881834"/>
            <a:ext cx="304265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a:defRPr/>
            </a:pPr>
            <a:endParaRPr lang="zh-CN" altLang="en-US" sz="1435" dirty="0">
              <a:solidFill>
                <a:prstClr val="white"/>
              </a:solidFill>
              <a:latin typeface="Calibri" panose="020F0502020204030204" charset="0"/>
              <a:ea typeface="思源黑体 CN Bold" panose="020B0800000000000000" pitchFamily="34" charset="-122"/>
              <a:sym typeface="Calibri" panose="020F0502020204030204" charset="0"/>
            </a:endParaRPr>
          </a:p>
        </p:txBody>
      </p:sp>
      <p:pic>
        <p:nvPicPr>
          <p:cNvPr id="12" name="图片 11"/>
          <p:cNvPicPr>
            <a:picLocks noChangeAspect="1"/>
          </p:cNvPicPr>
          <p:nvPr/>
        </p:nvPicPr>
        <p:blipFill>
          <a:blip r:embed="rId3"/>
          <a:stretch>
            <a:fillRect/>
          </a:stretch>
        </p:blipFill>
        <p:spPr>
          <a:xfrm>
            <a:off x="9831221" y="155208"/>
            <a:ext cx="2031916" cy="705050"/>
          </a:xfrm>
          <a:prstGeom prst="rect">
            <a:avLst/>
          </a:prstGeom>
        </p:spPr>
      </p:pic>
      <p:sp>
        <p:nvSpPr>
          <p:cNvPr id="13" name="1"/>
          <p:cNvSpPr/>
          <p:nvPr>
            <p:custDataLst>
              <p:tags r:id="rId4"/>
            </p:custDataLst>
          </p:nvPr>
        </p:nvSpPr>
        <p:spPr>
          <a:xfrm>
            <a:off x="-8824" y="614172"/>
            <a:ext cx="1213306" cy="290818"/>
          </a:xfrm>
          <a:prstGeom prst="parallelogram">
            <a:avLst>
              <a:gd name="adj" fmla="val 36348"/>
            </a:avLst>
          </a:prstGeom>
          <a:gradFill flip="none" rotWithShape="1">
            <a:gsLst>
              <a:gs pos="9000">
                <a:srgbClr val="04528C">
                  <a:alpha val="0"/>
                </a:srgbClr>
              </a:gs>
              <a:gs pos="100000">
                <a:srgbClr val="04528C">
                  <a:alpha val="87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15" name="2"/>
          <p:cNvSpPr/>
          <p:nvPr>
            <p:custDataLst>
              <p:tags r:id="rId5"/>
            </p:custDataLst>
          </p:nvPr>
        </p:nvSpPr>
        <p:spPr>
          <a:xfrm>
            <a:off x="157730" y="529377"/>
            <a:ext cx="1213306" cy="290818"/>
          </a:xfrm>
          <a:prstGeom prst="parallelogram">
            <a:avLst>
              <a:gd name="adj" fmla="val 36348"/>
            </a:avLst>
          </a:prstGeom>
          <a:gradFill flip="none" rotWithShape="1">
            <a:gsLst>
              <a:gs pos="45000">
                <a:srgbClr val="04528C">
                  <a:alpha val="0"/>
                </a:srgbClr>
              </a:gs>
              <a:gs pos="100000">
                <a:srgbClr val="04528C">
                  <a:alpha val="70000"/>
                </a:srgbClr>
              </a:gs>
            </a:gsLst>
            <a:lin ang="180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dirty="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0" name="任意多边形: 形状 19"/>
          <p:cNvSpPr/>
          <p:nvPr/>
        </p:nvSpPr>
        <p:spPr>
          <a:xfrm>
            <a:off x="2056340" y="6308694"/>
            <a:ext cx="10135661" cy="549306"/>
          </a:xfrm>
          <a:custGeom>
            <a:avLst/>
            <a:gdLst>
              <a:gd name="connsiteX0" fmla="*/ 5659163 w 10135661"/>
              <a:gd name="connsiteY0" fmla="*/ 208 h 549306"/>
              <a:gd name="connsiteX1" fmla="*/ 9934236 w 10135661"/>
              <a:gd name="connsiteY1" fmla="*/ 225717 h 549306"/>
              <a:gd name="connsiteX2" fmla="*/ 10135661 w 10135661"/>
              <a:gd name="connsiteY2" fmla="*/ 225819 h 549306"/>
              <a:gd name="connsiteX3" fmla="*/ 10135661 w 10135661"/>
              <a:gd name="connsiteY3" fmla="*/ 549306 h 549306"/>
              <a:gd name="connsiteX4" fmla="*/ 0 w 10135661"/>
              <a:gd name="connsiteY4" fmla="*/ 549306 h 549306"/>
              <a:gd name="connsiteX5" fmla="*/ 122595 w 10135661"/>
              <a:gd name="connsiteY5" fmla="*/ 535335 h 549306"/>
              <a:gd name="connsiteX6" fmla="*/ 2173266 w 10135661"/>
              <a:gd name="connsiteY6" fmla="*/ 478112 h 549306"/>
              <a:gd name="connsiteX7" fmla="*/ 5407957 w 10135661"/>
              <a:gd name="connsiteY7" fmla="*/ 4872 h 549306"/>
              <a:gd name="connsiteX8" fmla="*/ 5659163 w 10135661"/>
              <a:gd name="connsiteY8" fmla="*/ 208 h 54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35661" h="549306">
                <a:moveTo>
                  <a:pt x="5659163" y="208"/>
                </a:moveTo>
                <a:cubicBezTo>
                  <a:pt x="6956520" y="-7617"/>
                  <a:pt x="8843028" y="207642"/>
                  <a:pt x="9934236" y="225717"/>
                </a:cubicBezTo>
                <a:lnTo>
                  <a:pt x="10135661" y="225819"/>
                </a:lnTo>
                <a:lnTo>
                  <a:pt x="10135661" y="549306"/>
                </a:lnTo>
                <a:lnTo>
                  <a:pt x="0" y="549306"/>
                </a:lnTo>
                <a:lnTo>
                  <a:pt x="122595" y="535335"/>
                </a:lnTo>
                <a:cubicBezTo>
                  <a:pt x="597203" y="501297"/>
                  <a:pt x="1415360" y="555753"/>
                  <a:pt x="2173266" y="478112"/>
                </a:cubicBezTo>
                <a:cubicBezTo>
                  <a:pt x="3097191" y="383464"/>
                  <a:pt x="4114461" y="46938"/>
                  <a:pt x="5407957" y="4872"/>
                </a:cubicBezTo>
                <a:cubicBezTo>
                  <a:pt x="5488800" y="2243"/>
                  <a:pt x="5572672" y="730"/>
                  <a:pt x="5659163" y="208"/>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1" name="任意多边形: 形状 20"/>
          <p:cNvSpPr/>
          <p:nvPr/>
        </p:nvSpPr>
        <p:spPr>
          <a:xfrm>
            <a:off x="0" y="6228779"/>
            <a:ext cx="12192000" cy="629221"/>
          </a:xfrm>
          <a:custGeom>
            <a:avLst/>
            <a:gdLst>
              <a:gd name="connsiteX0" fmla="*/ 1594602 w 12192000"/>
              <a:gd name="connsiteY0" fmla="*/ 80 h 904533"/>
              <a:gd name="connsiteX1" fmla="*/ 1790700 w 12192000"/>
              <a:gd name="connsiteY1" fmla="*/ 2833 h 904533"/>
              <a:gd name="connsiteX2" fmla="*/ 5892801 w 12192000"/>
              <a:gd name="connsiteY2" fmla="*/ 561633 h 904533"/>
              <a:gd name="connsiteX3" fmla="*/ 9982200 w 12192000"/>
              <a:gd name="connsiteY3" fmla="*/ 2833 h 904533"/>
              <a:gd name="connsiteX4" fmla="*/ 11933771 w 12192000"/>
              <a:gd name="connsiteY4" fmla="*/ 238230 h 904533"/>
              <a:gd name="connsiteX5" fmla="*/ 12192000 w 12192000"/>
              <a:gd name="connsiteY5" fmla="*/ 309337 h 904533"/>
              <a:gd name="connsiteX6" fmla="*/ 12192000 w 12192000"/>
              <a:gd name="connsiteY6" fmla="*/ 904533 h 904533"/>
              <a:gd name="connsiteX7" fmla="*/ 0 w 12192000"/>
              <a:gd name="connsiteY7" fmla="*/ 904533 h 904533"/>
              <a:gd name="connsiteX8" fmla="*/ 0 w 12192000"/>
              <a:gd name="connsiteY8" fmla="*/ 233167 h 904533"/>
              <a:gd name="connsiteX9" fmla="*/ 127608 w 12192000"/>
              <a:gd name="connsiteY9" fmla="*/ 200775 h 904533"/>
              <a:gd name="connsiteX10" fmla="*/ 1594602 w 12192000"/>
              <a:gd name="connsiteY10" fmla="*/ 80 h 90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904533">
                <a:moveTo>
                  <a:pt x="1594602" y="80"/>
                </a:moveTo>
                <a:cubicBezTo>
                  <a:pt x="1659037" y="-284"/>
                  <a:pt x="1724422" y="584"/>
                  <a:pt x="1790700" y="2833"/>
                </a:cubicBezTo>
                <a:cubicBezTo>
                  <a:pt x="2851150" y="38816"/>
                  <a:pt x="4527550" y="561633"/>
                  <a:pt x="5892801" y="561633"/>
                </a:cubicBezTo>
                <a:cubicBezTo>
                  <a:pt x="7258050" y="561633"/>
                  <a:pt x="8851900" y="15533"/>
                  <a:pt x="9982200" y="2833"/>
                </a:cubicBezTo>
                <a:cubicBezTo>
                  <a:pt x="10688637" y="-5105"/>
                  <a:pt x="11397556" y="104367"/>
                  <a:pt x="11933771" y="238230"/>
                </a:cubicBezTo>
                <a:lnTo>
                  <a:pt x="12192000" y="309337"/>
                </a:lnTo>
                <a:lnTo>
                  <a:pt x="12192000" y="904533"/>
                </a:lnTo>
                <a:lnTo>
                  <a:pt x="0" y="904533"/>
                </a:lnTo>
                <a:lnTo>
                  <a:pt x="0" y="233167"/>
                </a:lnTo>
                <a:lnTo>
                  <a:pt x="127608" y="200775"/>
                </a:lnTo>
                <a:cubicBezTo>
                  <a:pt x="511752" y="106418"/>
                  <a:pt x="1014689" y="3354"/>
                  <a:pt x="1594602" y="8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39" name="矩形 38"/>
          <p:cNvSpPr/>
          <p:nvPr/>
        </p:nvSpPr>
        <p:spPr>
          <a:xfrm>
            <a:off x="5287645" y="1396365"/>
            <a:ext cx="6574790" cy="4376420"/>
          </a:xfrm>
          <a:prstGeom prst="rect">
            <a:avLst/>
          </a:prstGeom>
        </p:spPr>
        <p:txBody>
          <a:bodyPr wrap="square">
            <a:noAutofit/>
          </a:bodyPr>
          <a:lstStyle/>
          <a:p>
            <a:pPr marL="0" marR="0" lvl="0" indent="0" algn="just" defTabSz="914400" rtl="0" eaLnBrk="1" fontAlgn="auto" latinLnBrk="0" hangingPunct="1">
              <a:lnSpc>
                <a:spcPct val="130000"/>
              </a:lnSpc>
              <a:spcBef>
                <a:spcPts val="0"/>
              </a:spcBef>
              <a:spcAft>
                <a:spcPts val="600"/>
              </a:spcAft>
              <a:buClrTx/>
              <a:buSzTx/>
              <a:buFontTx/>
              <a:buNone/>
              <a:defRPr/>
            </a:pPr>
            <a:r>
              <a:rPr kumimoji="0" lang="zh-CN" altLang="en-US" sz="2400" b="0" i="0" u="none" strike="noStrike" cap="none" spc="0" normalizeH="0" baseline="0" dirty="0">
                <a:solidFill>
                  <a:srgbClr val="000000">
                    <a:lumMod val="85000"/>
                    <a:lumOff val="15000"/>
                  </a:srgbClr>
                </a:solidFill>
                <a:latin typeface="Calibri" panose="020F0502020204030204" charset="0"/>
                <a:ea typeface="思源黑体 CN Bold" panose="020B0800000000000000" pitchFamily="34" charset="-122"/>
                <a:sym typeface="Calibri" panose="020F0502020204030204" charset="0"/>
              </a:rPr>
              <a:t>就目前的EEG-NIRS BCI 研究而言，依托于机器学习和深度学习的发展，主流数据融合层级从决策层逐渐过渡到特征层和数据层。未来的EEG</a:t>
            </a:r>
            <a:r>
              <a:rPr kumimoji="0" lang="en-US" altLang="zh-CN" sz="2400" b="0" i="0" u="none" strike="noStrike" cap="none" spc="0" normalizeH="0" baseline="0" dirty="0">
                <a:solidFill>
                  <a:srgbClr val="000000">
                    <a:lumMod val="85000"/>
                    <a:lumOff val="15000"/>
                  </a:srgbClr>
                </a:solidFill>
                <a:latin typeface="Calibri" panose="020F0502020204030204" charset="0"/>
                <a:ea typeface="思源黑体 CN Bold" panose="020B0800000000000000" pitchFamily="34" charset="-122"/>
                <a:sym typeface="Calibri" panose="020F0502020204030204" charset="0"/>
              </a:rPr>
              <a:t>-</a:t>
            </a:r>
            <a:r>
              <a:rPr kumimoji="0" lang="zh-CN" altLang="en-US" sz="2400" b="0" i="0" u="none" strike="noStrike" cap="none" spc="0" normalizeH="0" baseline="0" dirty="0">
                <a:solidFill>
                  <a:srgbClr val="000000">
                    <a:lumMod val="85000"/>
                    <a:lumOff val="15000"/>
                  </a:srgbClr>
                </a:solidFill>
                <a:latin typeface="Calibri" panose="020F0502020204030204" charset="0"/>
                <a:ea typeface="思源黑体 CN Bold" panose="020B0800000000000000" pitchFamily="34" charset="-122"/>
                <a:sym typeface="Calibri" panose="020F0502020204030204" charset="0"/>
              </a:rPr>
              <a:t>NIRS的信号融合相关研究将趋向于更新颖、更深</a:t>
            </a:r>
            <a:endParaRPr kumimoji="0" lang="zh-CN" altLang="en-US" sz="2400" b="0" i="0" u="none" strike="noStrike" cap="none" spc="0" normalizeH="0" baseline="0" dirty="0">
              <a:solidFill>
                <a:srgbClr val="000000">
                  <a:lumMod val="85000"/>
                  <a:lumOff val="15000"/>
                </a:srgbClr>
              </a:solidFill>
              <a:latin typeface="Calibri" panose="020F0502020204030204" charset="0"/>
              <a:ea typeface="思源黑体 CN Bold" panose="020B0800000000000000" pitchFamily="34" charset="-122"/>
              <a:sym typeface="Calibri" panose="020F0502020204030204" charset="0"/>
            </a:endParaRPr>
          </a:p>
          <a:p>
            <a:pPr marL="0" marR="0" lvl="0" indent="0" algn="just" defTabSz="914400" rtl="0" eaLnBrk="1" fontAlgn="auto" latinLnBrk="0" hangingPunct="1">
              <a:lnSpc>
                <a:spcPct val="130000"/>
              </a:lnSpc>
              <a:spcBef>
                <a:spcPts val="0"/>
              </a:spcBef>
              <a:spcAft>
                <a:spcPts val="600"/>
              </a:spcAft>
              <a:buClrTx/>
              <a:buSzTx/>
              <a:buFontTx/>
              <a:buNone/>
              <a:defRPr/>
            </a:pPr>
            <a:r>
              <a:rPr kumimoji="0" lang="zh-CN" altLang="en-US" sz="2400" b="0" i="0" u="none" strike="noStrike" cap="none" spc="0" normalizeH="0" baseline="0" dirty="0">
                <a:solidFill>
                  <a:srgbClr val="000000">
                    <a:lumMod val="85000"/>
                    <a:lumOff val="15000"/>
                  </a:srgbClr>
                </a:solidFill>
                <a:latin typeface="Calibri" panose="020F0502020204030204" charset="0"/>
                <a:ea typeface="思源黑体 CN Bold" panose="020B0800000000000000" pitchFamily="34" charset="-122"/>
                <a:sym typeface="Calibri" panose="020F0502020204030204" charset="0"/>
              </a:rPr>
              <a:t>层次的特征层与数据层融合方法。这两种方法是相对更值得研究的信号融合方法。</a:t>
            </a:r>
            <a:endParaRPr kumimoji="0" lang="zh-CN" altLang="en-US" sz="2400" b="0" i="0" u="none" strike="noStrike" cap="none" spc="0" normalizeH="0" baseline="0" dirty="0">
              <a:solidFill>
                <a:srgbClr val="000000">
                  <a:lumMod val="85000"/>
                  <a:lumOff val="15000"/>
                </a:srgbClr>
              </a:solidFill>
              <a:latin typeface="Calibri" panose="020F0502020204030204" charset="0"/>
              <a:ea typeface="思源黑体 CN Bold" panose="020B0800000000000000" pitchFamily="34" charset="-122"/>
              <a:sym typeface="Calibri" panose="020F0502020204030204" charset="0"/>
            </a:endParaRPr>
          </a:p>
        </p:txBody>
      </p:sp>
      <p:pic>
        <p:nvPicPr>
          <p:cNvPr id="3" name="图片 2" descr="捕获"/>
          <p:cNvPicPr>
            <a:picLocks noChangeAspect="1"/>
          </p:cNvPicPr>
          <p:nvPr/>
        </p:nvPicPr>
        <p:blipFill>
          <a:blip r:embed="rId6"/>
          <a:stretch>
            <a:fillRect/>
          </a:stretch>
        </p:blipFill>
        <p:spPr>
          <a:xfrm>
            <a:off x="352425" y="931545"/>
            <a:ext cx="4160520" cy="5247005"/>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
          <p:cNvSpPr/>
          <p:nvPr>
            <p:custDataLst>
              <p:tags r:id="rId1"/>
            </p:custDataLst>
          </p:nvPr>
        </p:nvSpPr>
        <p:spPr>
          <a:xfrm>
            <a:off x="-8824" y="401735"/>
            <a:ext cx="1213306" cy="290818"/>
          </a:xfrm>
          <a:prstGeom prst="parallelogram">
            <a:avLst>
              <a:gd name="adj" fmla="val 36348"/>
            </a:avLst>
          </a:prstGeom>
          <a:gradFill flip="none" rotWithShape="1">
            <a:gsLst>
              <a:gs pos="9000">
                <a:srgbClr val="04528C">
                  <a:alpha val="0"/>
                </a:srgbClr>
              </a:gs>
              <a:gs pos="100000">
                <a:srgbClr val="04528C">
                  <a:alpha val="28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pic>
        <p:nvPicPr>
          <p:cNvPr id="2" name="图片 1" descr="水中的建筑&#10;&#10;描述已自动生成"/>
          <p:cNvPicPr>
            <a:picLocks noChangeAspect="1"/>
          </p:cNvPicPr>
          <p:nvPr/>
        </p:nvPicPr>
        <p:blipFill>
          <a:blip r:embed="rId2">
            <a:alphaModFix amt="10000"/>
            <a:extLst>
              <a:ext uri="{28A0092B-C50C-407E-A947-70E740481C1C}">
                <a14:useLocalDpi xmlns:a14="http://schemas.microsoft.com/office/drawing/2010/main" val="0"/>
              </a:ext>
            </a:extLst>
          </a:blip>
          <a:srcRect t="12526" b="12526"/>
          <a:stretch>
            <a:fillRect/>
          </a:stretch>
        </p:blipFill>
        <p:spPr>
          <a:xfrm>
            <a:off x="2" y="0"/>
            <a:ext cx="12191995" cy="6858000"/>
          </a:xfrm>
          <a:prstGeom prst="rect">
            <a:avLst/>
          </a:prstGeom>
        </p:spPr>
      </p:pic>
      <p:sp>
        <p:nvSpPr>
          <p:cNvPr id="6" name="矩形 5"/>
          <p:cNvSpPr/>
          <p:nvPr/>
        </p:nvSpPr>
        <p:spPr>
          <a:xfrm>
            <a:off x="1403786" y="320342"/>
            <a:ext cx="2046605" cy="528320"/>
          </a:xfrm>
          <a:prstGeom prst="rect">
            <a:avLst/>
          </a:prstGeom>
        </p:spPr>
        <p:txBody>
          <a:bodyPr wrap="none" lIns="98009" tIns="49005" rIns="98009" bIns="4900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总结与</a:t>
            </a:r>
            <a:r>
              <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rPr>
              <a:t>展望</a:t>
            </a:r>
            <a:endParaRPr lang="zh-CN" altLang="en-US" sz="2800" b="1" spc="100" dirty="0">
              <a:solidFill>
                <a:schemeClr val="tx1">
                  <a:lumMod val="85000"/>
                  <a:lumOff val="15000"/>
                </a:schemeClr>
              </a:solidFill>
              <a:latin typeface="Calibri" panose="020F0502020204030204" charset="0"/>
              <a:ea typeface="思源黑体 CN Bold" panose="020B0800000000000000" pitchFamily="34" charset="-122"/>
              <a:sym typeface="Calibri" panose="020F0502020204030204" charset="0"/>
            </a:endParaRPr>
          </a:p>
        </p:txBody>
      </p:sp>
      <p:cxnSp>
        <p:nvCxnSpPr>
          <p:cNvPr id="7" name="直接连接符 6"/>
          <p:cNvCxnSpPr/>
          <p:nvPr/>
        </p:nvCxnSpPr>
        <p:spPr>
          <a:xfrm>
            <a:off x="1467702" y="904990"/>
            <a:ext cx="10400348" cy="0"/>
          </a:xfrm>
          <a:prstGeom prst="line">
            <a:avLst/>
          </a:prstGeom>
          <a:ln w="127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453695" y="881834"/>
            <a:ext cx="3042659" cy="45719"/>
          </a:xfrm>
          <a:prstGeom prst="rect">
            <a:avLst/>
          </a:prstGeom>
        </p:spPr>
        <p:style>
          <a:lnRef idx="0">
            <a:srgbClr val="FFFFFF"/>
          </a:lnRef>
          <a:fillRef idx="3">
            <a:schemeClr val="accent3"/>
          </a:fillRef>
          <a:effectRef idx="0">
            <a:srgbClr val="FFFFFF"/>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a:defRPr/>
            </a:pPr>
            <a:endParaRPr lang="zh-CN" altLang="en-US" sz="1435" dirty="0">
              <a:solidFill>
                <a:prstClr val="white"/>
              </a:solidFill>
              <a:latin typeface="Calibri" panose="020F0502020204030204" charset="0"/>
              <a:ea typeface="思源黑体 CN Bold" panose="020B0800000000000000" pitchFamily="34" charset="-122"/>
              <a:sym typeface="Calibri" panose="020F0502020204030204" charset="0"/>
            </a:endParaRPr>
          </a:p>
        </p:txBody>
      </p:sp>
      <p:pic>
        <p:nvPicPr>
          <p:cNvPr id="12" name="图片 11"/>
          <p:cNvPicPr>
            <a:picLocks noChangeAspect="1"/>
          </p:cNvPicPr>
          <p:nvPr/>
        </p:nvPicPr>
        <p:blipFill>
          <a:blip r:embed="rId3"/>
          <a:stretch>
            <a:fillRect/>
          </a:stretch>
        </p:blipFill>
        <p:spPr>
          <a:xfrm>
            <a:off x="9831221" y="155208"/>
            <a:ext cx="2031916" cy="705050"/>
          </a:xfrm>
          <a:prstGeom prst="rect">
            <a:avLst/>
          </a:prstGeom>
        </p:spPr>
      </p:pic>
      <p:sp>
        <p:nvSpPr>
          <p:cNvPr id="13" name="1"/>
          <p:cNvSpPr/>
          <p:nvPr>
            <p:custDataLst>
              <p:tags r:id="rId4"/>
            </p:custDataLst>
          </p:nvPr>
        </p:nvSpPr>
        <p:spPr>
          <a:xfrm>
            <a:off x="-8824" y="614172"/>
            <a:ext cx="1213306" cy="290818"/>
          </a:xfrm>
          <a:prstGeom prst="parallelogram">
            <a:avLst>
              <a:gd name="adj" fmla="val 36348"/>
            </a:avLst>
          </a:prstGeom>
          <a:gradFill flip="none" rotWithShape="1">
            <a:gsLst>
              <a:gs pos="9000">
                <a:srgbClr val="04528C">
                  <a:alpha val="0"/>
                </a:srgbClr>
              </a:gs>
              <a:gs pos="100000">
                <a:srgbClr val="04528C">
                  <a:alpha val="87000"/>
                </a:srgbClr>
              </a:gs>
            </a:gsLst>
            <a:lin ang="18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15" name="2"/>
          <p:cNvSpPr/>
          <p:nvPr>
            <p:custDataLst>
              <p:tags r:id="rId5"/>
            </p:custDataLst>
          </p:nvPr>
        </p:nvSpPr>
        <p:spPr>
          <a:xfrm>
            <a:off x="157730" y="529377"/>
            <a:ext cx="1213306" cy="290818"/>
          </a:xfrm>
          <a:prstGeom prst="parallelogram">
            <a:avLst>
              <a:gd name="adj" fmla="val 36348"/>
            </a:avLst>
          </a:prstGeom>
          <a:gradFill flip="none" rotWithShape="1">
            <a:gsLst>
              <a:gs pos="45000">
                <a:srgbClr val="04528C">
                  <a:alpha val="0"/>
                </a:srgbClr>
              </a:gs>
              <a:gs pos="100000">
                <a:srgbClr val="04528C">
                  <a:alpha val="70000"/>
                </a:srgbClr>
              </a:gs>
            </a:gsLst>
            <a:lin ang="18000000" scaled="0"/>
            <a:tileRect/>
          </a:gradFill>
          <a:ln w="12700" cap="flat" cmpd="sng" algn="ctr">
            <a:noFill/>
            <a:prstDash val="solid"/>
            <a:miter lim="800000"/>
          </a:ln>
          <a:effectLst/>
        </p:spPr>
        <p:txBody>
          <a:bodyPr lIns="139355" tIns="69677" rIns="139355" bIns="69677" rtlCol="0" anchor="ctr"/>
          <a:lstStyle/>
          <a:p>
            <a:pPr marL="0" marR="0" lvl="0" indent="0" algn="ctr" defTabSz="685800" eaLnBrk="1" fontAlgn="auto" latinLnBrk="0" hangingPunct="1">
              <a:lnSpc>
                <a:spcPct val="100000"/>
              </a:lnSpc>
              <a:spcBef>
                <a:spcPts val="0"/>
              </a:spcBef>
              <a:buClrTx/>
              <a:buSzTx/>
              <a:buFontTx/>
              <a:buNone/>
              <a:defRPr/>
            </a:pPr>
            <a:endParaRPr kumimoji="0" lang="zh-CN" altLang="en-US" sz="4115" b="0" i="0" u="none" strike="noStrike" kern="0" cap="none" spc="0" normalizeH="0" baseline="0" noProof="0" dirty="0">
              <a:ln>
                <a:noFill/>
              </a:ln>
              <a:solidFill>
                <a:prstClr val="white"/>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0" name="任意多边形: 形状 19"/>
          <p:cNvSpPr/>
          <p:nvPr/>
        </p:nvSpPr>
        <p:spPr>
          <a:xfrm>
            <a:off x="2056340" y="6308694"/>
            <a:ext cx="10135661" cy="549306"/>
          </a:xfrm>
          <a:custGeom>
            <a:avLst/>
            <a:gdLst>
              <a:gd name="connsiteX0" fmla="*/ 5659163 w 10135661"/>
              <a:gd name="connsiteY0" fmla="*/ 208 h 549306"/>
              <a:gd name="connsiteX1" fmla="*/ 9934236 w 10135661"/>
              <a:gd name="connsiteY1" fmla="*/ 225717 h 549306"/>
              <a:gd name="connsiteX2" fmla="*/ 10135661 w 10135661"/>
              <a:gd name="connsiteY2" fmla="*/ 225819 h 549306"/>
              <a:gd name="connsiteX3" fmla="*/ 10135661 w 10135661"/>
              <a:gd name="connsiteY3" fmla="*/ 549306 h 549306"/>
              <a:gd name="connsiteX4" fmla="*/ 0 w 10135661"/>
              <a:gd name="connsiteY4" fmla="*/ 549306 h 549306"/>
              <a:gd name="connsiteX5" fmla="*/ 122595 w 10135661"/>
              <a:gd name="connsiteY5" fmla="*/ 535335 h 549306"/>
              <a:gd name="connsiteX6" fmla="*/ 2173266 w 10135661"/>
              <a:gd name="connsiteY6" fmla="*/ 478112 h 549306"/>
              <a:gd name="connsiteX7" fmla="*/ 5407957 w 10135661"/>
              <a:gd name="connsiteY7" fmla="*/ 4872 h 549306"/>
              <a:gd name="connsiteX8" fmla="*/ 5659163 w 10135661"/>
              <a:gd name="connsiteY8" fmla="*/ 208 h 54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35661" h="549306">
                <a:moveTo>
                  <a:pt x="5659163" y="208"/>
                </a:moveTo>
                <a:cubicBezTo>
                  <a:pt x="6956520" y="-7617"/>
                  <a:pt x="8843028" y="207642"/>
                  <a:pt x="9934236" y="225717"/>
                </a:cubicBezTo>
                <a:lnTo>
                  <a:pt x="10135661" y="225819"/>
                </a:lnTo>
                <a:lnTo>
                  <a:pt x="10135661" y="549306"/>
                </a:lnTo>
                <a:lnTo>
                  <a:pt x="0" y="549306"/>
                </a:lnTo>
                <a:lnTo>
                  <a:pt x="122595" y="535335"/>
                </a:lnTo>
                <a:cubicBezTo>
                  <a:pt x="597203" y="501297"/>
                  <a:pt x="1415360" y="555753"/>
                  <a:pt x="2173266" y="478112"/>
                </a:cubicBezTo>
                <a:cubicBezTo>
                  <a:pt x="3097191" y="383464"/>
                  <a:pt x="4114461" y="46938"/>
                  <a:pt x="5407957" y="4872"/>
                </a:cubicBezTo>
                <a:cubicBezTo>
                  <a:pt x="5488800" y="2243"/>
                  <a:pt x="5572672" y="730"/>
                  <a:pt x="5659163" y="208"/>
                </a:cubicBezTo>
                <a:close/>
              </a:path>
            </a:pathLst>
          </a:custGeom>
          <a:solidFill>
            <a:srgbClr val="0070C0"/>
          </a:solidFill>
        </p:spPr>
        <p:style>
          <a:lnRef idx="0">
            <a:srgbClr val="FFFFFF"/>
          </a:lnRef>
          <a:fillRef idx="3">
            <a:schemeClr val="accent3"/>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1" name="任意多边形: 形状 20"/>
          <p:cNvSpPr/>
          <p:nvPr/>
        </p:nvSpPr>
        <p:spPr>
          <a:xfrm>
            <a:off x="0" y="6228779"/>
            <a:ext cx="12192000" cy="629221"/>
          </a:xfrm>
          <a:custGeom>
            <a:avLst/>
            <a:gdLst>
              <a:gd name="connsiteX0" fmla="*/ 1594602 w 12192000"/>
              <a:gd name="connsiteY0" fmla="*/ 80 h 904533"/>
              <a:gd name="connsiteX1" fmla="*/ 1790700 w 12192000"/>
              <a:gd name="connsiteY1" fmla="*/ 2833 h 904533"/>
              <a:gd name="connsiteX2" fmla="*/ 5892801 w 12192000"/>
              <a:gd name="connsiteY2" fmla="*/ 561633 h 904533"/>
              <a:gd name="connsiteX3" fmla="*/ 9982200 w 12192000"/>
              <a:gd name="connsiteY3" fmla="*/ 2833 h 904533"/>
              <a:gd name="connsiteX4" fmla="*/ 11933771 w 12192000"/>
              <a:gd name="connsiteY4" fmla="*/ 238230 h 904533"/>
              <a:gd name="connsiteX5" fmla="*/ 12192000 w 12192000"/>
              <a:gd name="connsiteY5" fmla="*/ 309337 h 904533"/>
              <a:gd name="connsiteX6" fmla="*/ 12192000 w 12192000"/>
              <a:gd name="connsiteY6" fmla="*/ 904533 h 904533"/>
              <a:gd name="connsiteX7" fmla="*/ 0 w 12192000"/>
              <a:gd name="connsiteY7" fmla="*/ 904533 h 904533"/>
              <a:gd name="connsiteX8" fmla="*/ 0 w 12192000"/>
              <a:gd name="connsiteY8" fmla="*/ 233167 h 904533"/>
              <a:gd name="connsiteX9" fmla="*/ 127608 w 12192000"/>
              <a:gd name="connsiteY9" fmla="*/ 200775 h 904533"/>
              <a:gd name="connsiteX10" fmla="*/ 1594602 w 12192000"/>
              <a:gd name="connsiteY10" fmla="*/ 80 h 90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904533">
                <a:moveTo>
                  <a:pt x="1594602" y="80"/>
                </a:moveTo>
                <a:cubicBezTo>
                  <a:pt x="1659037" y="-284"/>
                  <a:pt x="1724422" y="584"/>
                  <a:pt x="1790700" y="2833"/>
                </a:cubicBezTo>
                <a:cubicBezTo>
                  <a:pt x="2851150" y="38816"/>
                  <a:pt x="4527550" y="561633"/>
                  <a:pt x="5892801" y="561633"/>
                </a:cubicBezTo>
                <a:cubicBezTo>
                  <a:pt x="7258050" y="561633"/>
                  <a:pt x="8851900" y="15533"/>
                  <a:pt x="9982200" y="2833"/>
                </a:cubicBezTo>
                <a:cubicBezTo>
                  <a:pt x="10688637" y="-5105"/>
                  <a:pt x="11397556" y="104367"/>
                  <a:pt x="11933771" y="238230"/>
                </a:cubicBezTo>
                <a:lnTo>
                  <a:pt x="12192000" y="309337"/>
                </a:lnTo>
                <a:lnTo>
                  <a:pt x="12192000" y="904533"/>
                </a:lnTo>
                <a:lnTo>
                  <a:pt x="0" y="904533"/>
                </a:lnTo>
                <a:lnTo>
                  <a:pt x="0" y="233167"/>
                </a:lnTo>
                <a:lnTo>
                  <a:pt x="127608" y="200775"/>
                </a:lnTo>
                <a:cubicBezTo>
                  <a:pt x="511752" y="106418"/>
                  <a:pt x="1014689" y="3354"/>
                  <a:pt x="1594602" y="80"/>
                </a:cubicBezTo>
                <a:close/>
              </a:path>
            </a:pathLst>
          </a:custGeom>
          <a:solidFill>
            <a:srgbClr val="04528C"/>
          </a:solidFill>
          <a:ln>
            <a:solidFill>
              <a:schemeClr val="tx1"/>
            </a:solidFill>
          </a:ln>
        </p:spPr>
        <p:style>
          <a:lnRef idx="0">
            <a:srgbClr val="FFFFFF"/>
          </a:lnRef>
          <a:fillRef idx="3">
            <a:schemeClr val="accent3"/>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思源黑体 CN Bold" panose="020B0800000000000000" pitchFamily="34" charset="-122"/>
              <a:sym typeface="Calibri" panose="020F0502020204030204" charset="0"/>
            </a:endParaRPr>
          </a:p>
        </p:txBody>
      </p:sp>
      <p:sp>
        <p:nvSpPr>
          <p:cNvPr id="27" name="TextBox 17"/>
          <p:cNvSpPr txBox="1"/>
          <p:nvPr/>
        </p:nvSpPr>
        <p:spPr>
          <a:xfrm>
            <a:off x="6169660" y="1609090"/>
            <a:ext cx="5377180" cy="3937635"/>
          </a:xfrm>
          <a:prstGeom prst="rect">
            <a:avLst/>
          </a:prstGeom>
          <a:noFill/>
          <a:effectLst/>
        </p:spPr>
        <p:txBody>
          <a:bodyPr wrap="square" lIns="86868" tIns="43434" rIns="86868" bIns="43434" rtlCol="0">
            <a:noAutofit/>
          </a:bodyPr>
          <a:lstStyle/>
          <a:p>
            <a:pPr marL="0" marR="0" lvl="0" indent="0" algn="just" defTabSz="914400" rtl="0" eaLnBrk="1" fontAlgn="auto" latinLnBrk="0" hangingPunct="1">
              <a:lnSpc>
                <a:spcPct val="130000"/>
              </a:lnSpc>
              <a:spcBef>
                <a:spcPts val="0"/>
              </a:spcBef>
              <a:buClrTx/>
              <a:buSzTx/>
              <a:buFontTx/>
              <a:buNone/>
              <a:defRPr/>
            </a:pPr>
            <a:r>
              <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rPr>
              <a:t>当前的研究进展与结论说明了NIRS与EEG信号分别蕴含独特的信息，可以各自作为对方的补充，对两种数据不同手段的应用可以对大脑活动有更深刻的理解，得到对BCI系统的不同方面的提升。EEG和NIRS都是对脑皮层放电及其影响的不完全观测结果，两种信号之间必然存在共同性与互补性。在数据算法上的现有研究不仅提高EEG, NIRS信号进行建模分析，能让我们深入理解大脑的运作模式，也有利于研究者设计更准确、更高效、更多功能的BCI系统。</a:t>
            </a:r>
            <a:endParaRPr kumimoji="0" lang="zh-CN" altLang="en-US" sz="1710" b="0" i="0" u="none" strike="noStrike" kern="1200" cap="none" spc="300" normalizeH="0" baseline="0" noProof="0" dirty="0">
              <a:ln>
                <a:noFill/>
              </a:ln>
              <a:solidFill>
                <a:prstClr val="black">
                  <a:lumMod val="75000"/>
                  <a:lumOff val="25000"/>
                </a:prstClr>
              </a:solidFill>
              <a:effectLst/>
              <a:uLnTx/>
              <a:uFillTx/>
              <a:latin typeface="Calibri" panose="020F0502020204030204" charset="0"/>
              <a:ea typeface="思源黑体 CN Bold" panose="020B0800000000000000" pitchFamily="34" charset="-122"/>
              <a:sym typeface="Calibri" panose="020F0502020204030204" charset="0"/>
            </a:endParaRPr>
          </a:p>
        </p:txBody>
      </p:sp>
      <p:pic>
        <p:nvPicPr>
          <p:cNvPr id="3" name="图片 2" descr="捕获"/>
          <p:cNvPicPr>
            <a:picLocks noChangeAspect="1"/>
          </p:cNvPicPr>
          <p:nvPr/>
        </p:nvPicPr>
        <p:blipFill>
          <a:blip r:embed="rId6"/>
          <a:stretch>
            <a:fillRect/>
          </a:stretch>
        </p:blipFill>
        <p:spPr>
          <a:xfrm>
            <a:off x="693420" y="1609090"/>
            <a:ext cx="4563110" cy="3938905"/>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 y="-12448"/>
            <a:ext cx="12191999" cy="6870448"/>
          </a:xfrm>
          <a:prstGeom prst="rect">
            <a:avLst/>
          </a:prstGeom>
        </p:spPr>
      </p:pic>
      <p:sp>
        <p:nvSpPr>
          <p:cNvPr id="4" name="矩形 3"/>
          <p:cNvSpPr/>
          <p:nvPr/>
        </p:nvSpPr>
        <p:spPr>
          <a:xfrm>
            <a:off x="0" y="-6224"/>
            <a:ext cx="12192000" cy="6870448"/>
          </a:xfrm>
          <a:prstGeom prst="rect">
            <a:avLst/>
          </a:prstGeom>
          <a:gradFill flip="none" rotWithShape="1">
            <a:gsLst>
              <a:gs pos="0">
                <a:schemeClr val="accent4">
                  <a:lumMod val="50000"/>
                  <a:alpha val="78000"/>
                </a:schemeClr>
              </a:gs>
              <a:gs pos="100000">
                <a:schemeClr val="accent4">
                  <a:lumMod val="50000"/>
                  <a:alpha val="84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0353" y="1398856"/>
            <a:ext cx="3931292" cy="4060288"/>
          </a:xfrm>
          <a:custGeom>
            <a:avLst/>
            <a:gdLst>
              <a:gd name="connsiteX0" fmla="*/ 0 w 3932261"/>
              <a:gd name="connsiteY0" fmla="*/ 2511662 h 4060288"/>
              <a:gd name="connsiteX1" fmla="*/ 3932261 w 3932261"/>
              <a:gd name="connsiteY1" fmla="*/ 2511662 h 4060288"/>
              <a:gd name="connsiteX2" fmla="*/ 3932261 w 3932261"/>
              <a:gd name="connsiteY2" fmla="*/ 4060288 h 4060288"/>
              <a:gd name="connsiteX3" fmla="*/ 0 w 3932261"/>
              <a:gd name="connsiteY3" fmla="*/ 4060288 h 4060288"/>
              <a:gd name="connsiteX4" fmla="*/ 0 w 3932261"/>
              <a:gd name="connsiteY4" fmla="*/ 0 h 4060288"/>
              <a:gd name="connsiteX5" fmla="*/ 3932261 w 3932261"/>
              <a:gd name="connsiteY5" fmla="*/ 0 h 4060288"/>
              <a:gd name="connsiteX6" fmla="*/ 3932261 w 3932261"/>
              <a:gd name="connsiteY6" fmla="*/ 770403 h 4060288"/>
              <a:gd name="connsiteX7" fmla="*/ 0 w 3932261"/>
              <a:gd name="connsiteY7" fmla="*/ 770403 h 406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2261" h="4060288">
                <a:moveTo>
                  <a:pt x="0" y="2511662"/>
                </a:moveTo>
                <a:lnTo>
                  <a:pt x="3932261" y="2511662"/>
                </a:lnTo>
                <a:lnTo>
                  <a:pt x="3932261" y="4060288"/>
                </a:lnTo>
                <a:lnTo>
                  <a:pt x="0" y="4060288"/>
                </a:lnTo>
                <a:close/>
                <a:moveTo>
                  <a:pt x="0" y="0"/>
                </a:moveTo>
                <a:lnTo>
                  <a:pt x="3932261" y="0"/>
                </a:lnTo>
                <a:lnTo>
                  <a:pt x="3932261" y="770403"/>
                </a:lnTo>
                <a:lnTo>
                  <a:pt x="0" y="770403"/>
                </a:lnTo>
                <a:close/>
              </a:path>
            </a:pathLst>
          </a:custGeom>
        </p:spPr>
      </p:pic>
      <p:sp>
        <p:nvSpPr>
          <p:cNvPr id="3" name="矩形 2"/>
          <p:cNvSpPr/>
          <p:nvPr/>
        </p:nvSpPr>
        <p:spPr>
          <a:xfrm>
            <a:off x="2767146" y="3385387"/>
            <a:ext cx="6657708" cy="307777"/>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等线" panose="02010600030101010101" pitchFamily="2" charset="-122"/>
                <a:cs typeface="+mn-cs"/>
              </a:rPr>
              <a:t>THANK YOU FOR WATCHING</a:t>
            </a:r>
            <a:endParaRPr kumimoji="0" lang="zh-CN" altLang="en-US" sz="1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等线" panose="02010600030101010101" pitchFamily="2" charset="-122"/>
              <a:cs typeface="+mn-cs"/>
            </a:endParaRPr>
          </a:p>
        </p:txBody>
      </p:sp>
      <p:sp>
        <p:nvSpPr>
          <p:cNvPr id="8" name="文本框 7"/>
          <p:cNvSpPr txBox="1"/>
          <p:nvPr/>
        </p:nvSpPr>
        <p:spPr>
          <a:xfrm>
            <a:off x="3134390" y="2388164"/>
            <a:ext cx="5923220" cy="101473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感谢观看</a:t>
            </a:r>
            <a:endParaRPr kumimoji="0" lang="zh-CN" alt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pic>
        <p:nvPicPr>
          <p:cNvPr id="13" name="背景音乐.mp3" hidden="1">
            <a:hlinkClick r:id="" action="ppaction://media"/>
          </p:cNvPr>
          <p:cNvPicPr>
            <a:picLocks noChangeAspect="1"/>
          </p:cNvPicPr>
          <p:nvPr>
            <a:audioFile r:link="rId3"/>
            <p:extLst>
              <p:ext uri="{DAA4B4D4-6D71-4841-9C94-3DE7FCFB9230}">
                <p14:media xmlns:p14="http://schemas.microsoft.com/office/powerpoint/2010/main" r:embed="rId4">
                  <p14:trim end="218261.000000"/>
                </p14:media>
              </p:ext>
            </p:extLst>
          </p:nvPr>
        </p:nvPicPr>
        <p:blipFill>
          <a:blip r:embed="rId5"/>
          <a:stretch>
            <a:fillRect/>
          </a:stretch>
        </p:blipFill>
        <p:spPr>
          <a:xfrm>
            <a:off x="-972706" y="114378"/>
            <a:ext cx="609600" cy="609600"/>
          </a:xfrm>
          <a:prstGeom prst="rect">
            <a:avLst/>
          </a:prstGeom>
        </p:spPr>
      </p:pic>
      <p:grpSp>
        <p:nvGrpSpPr>
          <p:cNvPr id="22" name="组合 21"/>
          <p:cNvGrpSpPr/>
          <p:nvPr/>
        </p:nvGrpSpPr>
        <p:grpSpPr>
          <a:xfrm>
            <a:off x="800098" y="-1"/>
            <a:ext cx="1966250" cy="914401"/>
            <a:chOff x="800098" y="-1"/>
            <a:chExt cx="1966250" cy="914401"/>
          </a:xfrm>
        </p:grpSpPr>
        <p:sp>
          <p:nvSpPr>
            <p:cNvPr id="9" name="矩形 8"/>
            <p:cNvSpPr/>
            <p:nvPr/>
          </p:nvSpPr>
          <p:spPr>
            <a:xfrm>
              <a:off x="800098" y="-1"/>
              <a:ext cx="1966250" cy="9144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charset="-122"/>
                <a:cs typeface="+mn-cs"/>
              </a:endParaRPr>
            </a:p>
          </p:txBody>
        </p:sp>
        <p:pic>
          <p:nvPicPr>
            <p:cNvPr id="21" name="图片 20"/>
            <p:cNvPicPr>
              <a:picLocks noChangeAspect="1"/>
            </p:cNvPicPr>
            <p:nvPr/>
          </p:nvPicPr>
          <p:blipFill>
            <a:blip r:embed="rId6">
              <a:biLevel thresh="50000"/>
              <a:extLst>
                <a:ext uri="{BEBA8EAE-BF5A-486C-A8C5-ECC9F3942E4B}">
                  <a14:imgProps xmlns:a14="http://schemas.microsoft.com/office/drawing/2010/main">
                    <a14:imgLayer r:embed="rId7">
                      <a14:imgEffect>
                        <a14:brightnessContrast bright="40000" contrast="40000"/>
                      </a14:imgEffect>
                      <a14:imgEffect>
                        <a14:saturation sat="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009137" y="115563"/>
              <a:ext cx="1548173" cy="68327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par>
                          <p:cTn id="13" fill="hold">
                            <p:stCondLst>
                              <p:cond delay="5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strVal val="#ppt_w+.3"/>
                                          </p:val>
                                        </p:tav>
                                        <p:tav tm="100000">
                                          <p:val>
                                            <p:strVal val="#ppt_w"/>
                                          </p:val>
                                        </p:tav>
                                      </p:tavLst>
                                    </p:anim>
                                    <p:anim calcmode="lin" valueType="num">
                                      <p:cBhvr>
                                        <p:cTn id="17" dur="1000" fill="hold"/>
                                        <p:tgtEl>
                                          <p:spTgt spid="8"/>
                                        </p:tgtEl>
                                        <p:attrNameLst>
                                          <p:attrName>ppt_h</p:attrName>
                                        </p:attrNameLst>
                                      </p:cBhvr>
                                      <p:tavLst>
                                        <p:tav tm="0">
                                          <p:val>
                                            <p:strVal val="#ppt_h"/>
                                          </p:val>
                                        </p:tav>
                                        <p:tav tm="100000">
                                          <p:val>
                                            <p:strVal val="#ppt_h"/>
                                          </p:val>
                                        </p:tav>
                                      </p:tavLst>
                                    </p:anim>
                                    <p:animEffect transition="in" filter="fade">
                                      <p:cBhvr>
                                        <p:cTn id="18" dur="1000"/>
                                        <p:tgtEl>
                                          <p:spTgt spid="8"/>
                                        </p:tgtEl>
                                      </p:cBhvr>
                                    </p:animEffect>
                                  </p:childTnLst>
                                </p:cTn>
                              </p:par>
                            </p:childTnLst>
                          </p:cTn>
                        </p:par>
                        <p:par>
                          <p:cTn id="19" fill="hold">
                            <p:stCondLst>
                              <p:cond delay="179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
                                        </p:tgtEl>
                                        <p:attrNameLst>
                                          <p:attrName>ppt_y</p:attrName>
                                        </p:attrNameLst>
                                      </p:cBhvr>
                                      <p:tavLst>
                                        <p:tav tm="0">
                                          <p:val>
                                            <p:strVal val="#ppt_y"/>
                                          </p:val>
                                        </p:tav>
                                        <p:tav tm="100000">
                                          <p:val>
                                            <p:strVal val="#ppt_y"/>
                                          </p:val>
                                        </p:tav>
                                      </p:tavLst>
                                    </p:anim>
                                    <p:anim calcmode="lin" valueType="num">
                                      <p:cBhvr>
                                        <p:cTn id="2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27" repeatCount="indefinite" fill="hold" display="0">
                  <p:stCondLst>
                    <p:cond delay="indefinite"/>
                  </p:stCondLst>
                  <p:endCondLst>
                    <p:cond evt="onStopAudio" delay="0">
                      <p:tgtEl>
                        <p:sldTgt/>
                      </p:tgtEl>
                    </p:cond>
                  </p:endCondLst>
                </p:cTn>
                <p:tgtEl>
                  <p:spTgt spid="13"/>
                </p:tgtEl>
              </p:cMediaNode>
            </p:audio>
          </p:childTnLst>
        </p:cTn>
      </p:par>
    </p:tnLst>
    <p:bldLst>
      <p:bldP spid="3" grpId="0"/>
      <p:bldP spid="8" grpId="0"/>
    </p:bldLst>
  </p:timing>
</p:sld>
</file>

<file path=ppt/tags/tag1.xml><?xml version="1.0" encoding="utf-8"?>
<p:tagLst xmlns:p="http://schemas.openxmlformats.org/presentationml/2006/main">
  <p:tag name="PA" val="v5.2.8"/>
</p:tagLst>
</file>

<file path=ppt/tags/tag2.xml><?xml version="1.0" encoding="utf-8"?>
<p:tagLst xmlns:p="http://schemas.openxmlformats.org/presentationml/2006/main">
  <p:tag name="PA" val="v5.2.8"/>
</p:tagLst>
</file>

<file path=ppt/tags/tag3.xml><?xml version="1.0" encoding="utf-8"?>
<p:tagLst xmlns:p="http://schemas.openxmlformats.org/presentationml/2006/main">
  <p:tag name="PA" val="v5.2.8"/>
</p:tagLst>
</file>

<file path=ppt/tags/tag4.xml><?xml version="1.0" encoding="utf-8"?>
<p:tagLst xmlns:p="http://schemas.openxmlformats.org/presentationml/2006/main">
  <p:tag name="ADJUSTMENTS" val="6.5702"/>
  <p:tag name="SHADOWSIZE" val="100"/>
</p:tagLst>
</file>

<file path=ppt/tags/tag5.xml><?xml version="1.0" encoding="utf-8"?>
<p:tagLst xmlns:p="http://schemas.openxmlformats.org/presentationml/2006/main">
  <p:tag name="PA" val="v5.2.8"/>
</p:tagLst>
</file>

<file path=ppt/tags/tag6.xml><?xml version="1.0" encoding="utf-8"?>
<p:tagLst xmlns:p="http://schemas.openxmlformats.org/presentationml/2006/main">
  <p:tag name="PA" val="v5.2.8"/>
</p:tagLst>
</file>

<file path=ppt/tags/tag7.xml><?xml version="1.0" encoding="utf-8"?>
<p:tagLst xmlns:p="http://schemas.openxmlformats.org/presentationml/2006/main">
  <p:tag name="PA" val="v5.2.8"/>
</p:tagLst>
</file>

<file path=ppt/tags/tag8.xml><?xml version="1.0" encoding="utf-8"?>
<p:tagLst xmlns:p="http://schemas.openxmlformats.org/presentationml/2006/main">
  <p:tag name="ADJUSTMENTS" val="6.5702"/>
  <p:tag name="SHADOWSIZE" val="100"/>
</p:tagLst>
</file>

<file path=ppt/tags/tag9.xml><?xml version="1.0" encoding="utf-8"?>
<p:tagLst xmlns:p="http://schemas.openxmlformats.org/presentationml/2006/main">
  <p:tag name="ADJUSTMENTS" val="6.5702"/>
  <p:tag name="SHADOWSIZE" val="100"/>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PA" val="v5.2.8"/>
</p:tagLst>
</file>

<file path=ppt/tags/tag15.xml><?xml version="1.0" encoding="utf-8"?>
<p:tagLst xmlns:p="http://schemas.openxmlformats.org/presentationml/2006/main">
  <p:tag name="PA" val="v5.2.8"/>
</p:tagLst>
</file>

<file path=ppt/tags/tag16.xml><?xml version="1.0" encoding="utf-8"?>
<p:tagLst xmlns:p="http://schemas.openxmlformats.org/presentationml/2006/main">
  <p:tag name="PA" val="v5.2.8"/>
</p:tagLst>
</file>

<file path=ppt/tags/tag17.xml><?xml version="1.0" encoding="utf-8"?>
<p:tagLst xmlns:p="http://schemas.openxmlformats.org/presentationml/2006/main">
  <p:tag name="PA" val="v5.2.8"/>
</p:tagLst>
</file>

<file path=ppt/tags/tag18.xml><?xml version="1.0" encoding="utf-8"?>
<p:tagLst xmlns:p="http://schemas.openxmlformats.org/presentationml/2006/main">
  <p:tag name="PA" val="v5.2.8"/>
</p:tagLst>
</file>

<file path=ppt/tags/tag19.xml><?xml version="1.0" encoding="utf-8"?>
<p:tagLst xmlns:p="http://schemas.openxmlformats.org/presentationml/2006/main">
  <p:tag name="PA" val="v5.2.8"/>
</p:tagLst>
</file>

<file path=ppt/tags/tag20.xml><?xml version="1.0" encoding="utf-8"?>
<p:tagLst xmlns:p="http://schemas.openxmlformats.org/presentationml/2006/main">
  <p:tag name="PA" val="v5.2.8"/>
</p:tagLst>
</file>

<file path=ppt/tags/tag21.xml><?xml version="1.0" encoding="utf-8"?>
<p:tagLst xmlns:p="http://schemas.openxmlformats.org/presentationml/2006/main">
  <p:tag name="PA" val="v5.2.8"/>
</p:tagLst>
</file>

<file path=ppt/tags/tag22.xml><?xml version="1.0" encoding="utf-8"?>
<p:tagLst xmlns:p="http://schemas.openxmlformats.org/presentationml/2006/main">
  <p:tag name="PA" val="v5.2.8"/>
</p:tagLst>
</file>

<file path=ppt/tags/tag23.xml><?xml version="1.0" encoding="utf-8"?>
<p:tagLst xmlns:p="http://schemas.openxmlformats.org/presentationml/2006/main">
  <p:tag name="commondata" val="eyJoZGlkIjoiODRlZTA3ODIzNTk2YTVhYTNiYTRhMWI2YzM2ZTVmNWYifQ=="/>
</p:tagLst>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FF8A65"/>
      </a:accent1>
      <a:accent2>
        <a:srgbClr val="FF7043"/>
      </a:accent2>
      <a:accent3>
        <a:srgbClr val="56687C"/>
      </a:accent3>
      <a:accent4>
        <a:srgbClr val="44546A"/>
      </a:accent4>
      <a:accent5>
        <a:srgbClr val="FF7043"/>
      </a:accent5>
      <a:accent6>
        <a:srgbClr val="FF8A65"/>
      </a:accent6>
      <a:hlink>
        <a:srgbClr val="FF8A65"/>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FF8A65"/>
    </a:accent1>
    <a:accent2>
      <a:srgbClr val="FF7043"/>
    </a:accent2>
    <a:accent3>
      <a:srgbClr val="56687C"/>
    </a:accent3>
    <a:accent4>
      <a:srgbClr val="44546A"/>
    </a:accent4>
    <a:accent5>
      <a:srgbClr val="FF7043"/>
    </a:accent5>
    <a:accent6>
      <a:srgbClr val="FF8A65"/>
    </a:accent6>
    <a:hlink>
      <a:srgbClr val="FF8A65"/>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FF8A65"/>
    </a:accent1>
    <a:accent2>
      <a:srgbClr val="FF7043"/>
    </a:accent2>
    <a:accent3>
      <a:srgbClr val="56687C"/>
    </a:accent3>
    <a:accent4>
      <a:srgbClr val="44546A"/>
    </a:accent4>
    <a:accent5>
      <a:srgbClr val="FF7043"/>
    </a:accent5>
    <a:accent6>
      <a:srgbClr val="FF8A65"/>
    </a:accent6>
    <a:hlink>
      <a:srgbClr val="FF8A65"/>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FF8A65"/>
    </a:accent1>
    <a:accent2>
      <a:srgbClr val="FF7043"/>
    </a:accent2>
    <a:accent3>
      <a:srgbClr val="56687C"/>
    </a:accent3>
    <a:accent4>
      <a:srgbClr val="44546A"/>
    </a:accent4>
    <a:accent5>
      <a:srgbClr val="FF7043"/>
    </a:accent5>
    <a:accent6>
      <a:srgbClr val="FF8A65"/>
    </a:accent6>
    <a:hlink>
      <a:srgbClr val="FF8A65"/>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FF8A65"/>
    </a:accent1>
    <a:accent2>
      <a:srgbClr val="FF7043"/>
    </a:accent2>
    <a:accent3>
      <a:srgbClr val="56687C"/>
    </a:accent3>
    <a:accent4>
      <a:srgbClr val="44546A"/>
    </a:accent4>
    <a:accent5>
      <a:srgbClr val="FF7043"/>
    </a:accent5>
    <a:accent6>
      <a:srgbClr val="FF8A65"/>
    </a:accent6>
    <a:hlink>
      <a:srgbClr val="FF8A65"/>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FF8A65"/>
    </a:accent1>
    <a:accent2>
      <a:srgbClr val="FF7043"/>
    </a:accent2>
    <a:accent3>
      <a:srgbClr val="56687C"/>
    </a:accent3>
    <a:accent4>
      <a:srgbClr val="44546A"/>
    </a:accent4>
    <a:accent5>
      <a:srgbClr val="FF7043"/>
    </a:accent5>
    <a:accent6>
      <a:srgbClr val="FF8A65"/>
    </a:accent6>
    <a:hlink>
      <a:srgbClr val="FF8A65"/>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FF8A65"/>
    </a:accent1>
    <a:accent2>
      <a:srgbClr val="FF7043"/>
    </a:accent2>
    <a:accent3>
      <a:srgbClr val="56687C"/>
    </a:accent3>
    <a:accent4>
      <a:srgbClr val="44546A"/>
    </a:accent4>
    <a:accent5>
      <a:srgbClr val="FF7043"/>
    </a:accent5>
    <a:accent6>
      <a:srgbClr val="FF8A65"/>
    </a:accent6>
    <a:hlink>
      <a:srgbClr val="FF8A65"/>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2816</Words>
  <Application>WPS 演示</Application>
  <PresentationFormat>宽屏</PresentationFormat>
  <Paragraphs>124</Paragraphs>
  <Slides>16</Slides>
  <Notes>27</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16</vt:i4>
      </vt:variant>
    </vt:vector>
  </HeadingPairs>
  <TitlesOfParts>
    <vt:vector size="29" baseType="lpstr">
      <vt:lpstr>Arial</vt:lpstr>
      <vt:lpstr>宋体</vt:lpstr>
      <vt:lpstr>Wingdings</vt:lpstr>
      <vt:lpstr>Arial</vt:lpstr>
      <vt:lpstr>微软雅黑</vt:lpstr>
      <vt:lpstr>等线</vt:lpstr>
      <vt:lpstr>Calibri</vt:lpstr>
      <vt:lpstr>思源黑体 CN Bold</vt:lpstr>
      <vt:lpstr>黑体</vt:lpstr>
      <vt:lpstr>Aharoni</vt:lpstr>
      <vt:lpstr>Yu Gothic UI Semibold</vt:lpstr>
      <vt:lpstr>Arial Unicode MS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孙家琪</cp:lastModifiedBy>
  <cp:revision>49</cp:revision>
  <dcterms:created xsi:type="dcterms:W3CDTF">2018-03-10T02:49:00Z</dcterms:created>
  <dcterms:modified xsi:type="dcterms:W3CDTF">2023-10-19T03:05:17Z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264DE454FF6D40C6B9782B5DDA6DEF62_12</vt:lpwstr>
  </property>
  <property fmtid="{D5CDD505-2E9C-101B-9397-08002B2CF9AE}" pid="3" name="KSOProductBuildVer">
    <vt:lpwstr>2052-12.1.0.15712</vt:lpwstr>
  </property>
</Properties>
</file>